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2" r:id="rId5"/>
    <p:sldId id="264" r:id="rId6"/>
    <p:sldId id="271" r:id="rId7"/>
    <p:sldId id="27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03.10.2021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3429025"/>
          </a:xfrm>
          <a:ln w="79375">
            <a:gradFill flip="none" rotWithShape="1">
              <a:gsLst>
                <a:gs pos="0">
                  <a:srgbClr val="CCCCFF">
                    <a:alpha val="49000"/>
                  </a:srgbClr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</a:ln>
          <a:scene3d>
            <a:camera prst="orthographicFront"/>
            <a:lightRig rig="threePt" dir="t"/>
          </a:scene3d>
          <a:sp3d>
            <a:bevelT w="19050"/>
            <a:bevelB w="0"/>
          </a:sp3d>
        </p:spPr>
        <p:txBody>
          <a:bodyPr>
            <a:normAutofit/>
          </a:bodyPr>
          <a:lstStyle/>
          <a:p>
            <a:r>
              <a:rPr lang="pl-PL" dirty="0" smtClean="0"/>
              <a:t>MATURA Z JĘZYKA POLSKIEGO</a:t>
            </a:r>
            <a:br>
              <a:rPr lang="pl-PL" dirty="0" smtClean="0"/>
            </a:br>
            <a:r>
              <a:rPr lang="pl-PL" dirty="0" smtClean="0"/>
              <a:t>obowiązująca w roku szkolnym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2021/2022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Zobacz obraz źródłow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7166"/>
            <a:ext cx="2781300" cy="250033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785786" y="192880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7030A0"/>
                </a:solidFill>
              </a:rPr>
              <a:t>Opracowała: Izabela Krężel</a:t>
            </a:r>
            <a:endParaRPr lang="pl-PL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3786214"/>
          </a:xfrm>
        </p:spPr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Część ustna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egzaminu maturalnego </a:t>
            </a:r>
            <a:br>
              <a:rPr lang="pl-PL" b="1" dirty="0" smtClean="0"/>
            </a:br>
            <a:r>
              <a:rPr lang="pl-PL" b="1" dirty="0" smtClean="0"/>
              <a:t>z </a:t>
            </a:r>
            <a:r>
              <a:rPr lang="pl-PL" b="1" dirty="0" smtClean="0">
                <a:solidFill>
                  <a:srgbClr val="7030A0"/>
                </a:solidFill>
              </a:rPr>
              <a:t>języka polskiego nie jest obowiązkowa w 2022 roku.</a:t>
            </a:r>
            <a:endParaRPr lang="pl-PL" b="1" dirty="0">
              <a:solidFill>
                <a:srgbClr val="7030A0"/>
              </a:solidFill>
            </a:endParaRPr>
          </a:p>
        </p:txBody>
      </p:sp>
      <p:pic>
        <p:nvPicPr>
          <p:cNvPr id="3" name="Picture 2" descr="Zobacz obraz źródłow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786190"/>
            <a:ext cx="3714776" cy="2000264"/>
          </a:xfrm>
          <a:prstGeom prst="rect">
            <a:avLst/>
          </a:prstGeom>
          <a:noFill/>
          <a:ln w="9207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Zobacz obraz źródłow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714884"/>
            <a:ext cx="3238500" cy="1390651"/>
          </a:xfrm>
          <a:prstGeom prst="rect">
            <a:avLst/>
          </a:prstGeom>
          <a:noFill/>
        </p:spPr>
      </p:pic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3786214"/>
          </a:xfrm>
        </p:spPr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Część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pisemna</a:t>
            </a:r>
            <a:r>
              <a:rPr lang="pl-PL" b="1" dirty="0" smtClean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egzaminu maturalnego </a:t>
            </a:r>
            <a:br>
              <a:rPr lang="pl-PL" b="1" dirty="0" smtClean="0"/>
            </a:br>
            <a:r>
              <a:rPr lang="pl-PL" b="1" dirty="0" smtClean="0"/>
              <a:t>z </a:t>
            </a:r>
            <a:r>
              <a:rPr lang="pl-PL" b="1" dirty="0" smtClean="0">
                <a:solidFill>
                  <a:srgbClr val="7030A0"/>
                </a:solidFill>
              </a:rPr>
              <a:t>języka </a:t>
            </a:r>
            <a:r>
              <a:rPr lang="pl-PL" b="1" dirty="0" smtClean="0">
                <a:solidFill>
                  <a:srgbClr val="7030A0"/>
                </a:solidFill>
              </a:rPr>
              <a:t>polskiego </a:t>
            </a:r>
            <a:br>
              <a:rPr lang="pl-PL" b="1" dirty="0" smtClean="0">
                <a:solidFill>
                  <a:srgbClr val="7030A0"/>
                </a:solidFill>
              </a:rPr>
            </a:br>
            <a:r>
              <a:rPr lang="pl-PL" b="1" dirty="0" smtClean="0">
                <a:solidFill>
                  <a:srgbClr val="7030A0"/>
                </a:solidFill>
              </a:rPr>
              <a:t>na poziomie podstawowym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214414" y="5000636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400" dirty="0" smtClean="0"/>
              <a:t>Uczniowie mają napisać 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test</a:t>
            </a:r>
            <a:r>
              <a:rPr lang="pl-PL" sz="2400" dirty="0" smtClean="0"/>
              <a:t> </a:t>
            </a:r>
            <a:r>
              <a:rPr lang="pl-PL" sz="2400" dirty="0" smtClean="0"/>
              <a:t>oraz </a:t>
            </a:r>
            <a:r>
              <a:rPr lang="pl-PL" sz="2400" dirty="0" smtClean="0">
                <a:solidFill>
                  <a:srgbClr val="7030A0"/>
                </a:solidFill>
              </a:rPr>
              <a:t>wypracowanie </a:t>
            </a:r>
          </a:p>
          <a:p>
            <a:pPr>
              <a:buNone/>
            </a:pPr>
            <a:r>
              <a:rPr lang="pl-PL" sz="2400" dirty="0" smtClean="0"/>
              <a:t>przez </a:t>
            </a:r>
            <a:r>
              <a:rPr lang="pl-PL" sz="2400" dirty="0" smtClean="0"/>
              <a:t>170 minut.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006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Część </a:t>
            </a:r>
            <a:r>
              <a:rPr lang="pl-PL" b="1" dirty="0" smtClean="0"/>
              <a:t>testowa arkusza egzaminacyjnego składa się z dwóch zestawów, z których każdy obejmuje: </a:t>
            </a:r>
            <a:endParaRPr lang="pl-PL" b="1" dirty="0" smtClean="0"/>
          </a:p>
          <a:p>
            <a:pPr marL="514350" indent="-514350">
              <a:buAutoNum type="alphaLcParenR"/>
            </a:pPr>
            <a:r>
              <a:rPr lang="pl-PL" dirty="0" smtClean="0"/>
              <a:t>tekst </a:t>
            </a:r>
            <a:r>
              <a:rPr lang="pl-PL" dirty="0" smtClean="0"/>
              <a:t>lub dwa teksty liczące łącznie nie więcej niż 500 słów, </a:t>
            </a:r>
            <a:endParaRPr lang="pl-PL" dirty="0" smtClean="0"/>
          </a:p>
          <a:p>
            <a:pPr marL="514350" indent="-514350">
              <a:buAutoNum type="alphaLcParenR"/>
            </a:pPr>
            <a:r>
              <a:rPr lang="pl-PL" dirty="0" smtClean="0"/>
              <a:t>wiązkę </a:t>
            </a:r>
            <a:r>
              <a:rPr lang="pl-PL" dirty="0" smtClean="0"/>
              <a:t>5–7 zamkniętych i/lub otwartych zadań do tekstu z miejscem na wpisanie odpowiedzi. </a:t>
            </a: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 algn="ctr">
              <a:buNone/>
            </a:pPr>
            <a:r>
              <a:rPr lang="pl-PL" dirty="0" smtClean="0"/>
              <a:t>Zdający </a:t>
            </a:r>
            <a:r>
              <a:rPr lang="pl-PL" dirty="0" smtClean="0"/>
              <a:t>rozwiązuje zadania w obu zestawach. </a:t>
            </a:r>
            <a:endParaRPr lang="pl-PL" dirty="0" smtClean="0"/>
          </a:p>
          <a:p>
            <a:pPr marL="514350" indent="-514350" algn="ctr">
              <a:buNone/>
            </a:pPr>
            <a:r>
              <a:rPr lang="pl-PL" dirty="0" smtClean="0"/>
              <a:t>	</a:t>
            </a:r>
            <a:r>
              <a:rPr lang="pl-PL" i="1" dirty="0" smtClean="0"/>
              <a:t>Łącznie </a:t>
            </a:r>
            <a:r>
              <a:rPr lang="pl-PL" i="1" dirty="0" smtClean="0"/>
              <a:t>w obu zestawach składających się na test </a:t>
            </a:r>
            <a:r>
              <a:rPr lang="pl-PL" i="1" dirty="0" smtClean="0"/>
              <a:t>znajdzie się </a:t>
            </a:r>
          </a:p>
          <a:p>
            <a:pPr marL="514350" indent="-514350" algn="ctr">
              <a:buNone/>
            </a:pPr>
            <a:r>
              <a:rPr lang="pl-PL" i="1" dirty="0" smtClean="0"/>
              <a:t>10–13 </a:t>
            </a:r>
            <a:r>
              <a:rPr lang="pl-PL" i="1" dirty="0" smtClean="0"/>
              <a:t>zadań zróżnicowanych pod względem formy </a:t>
            </a:r>
            <a:r>
              <a:rPr lang="pl-PL" i="1" dirty="0" smtClean="0"/>
              <a:t>oraz</a:t>
            </a:r>
          </a:p>
          <a:p>
            <a:pPr marL="514350" indent="-514350" algn="ctr">
              <a:buNone/>
            </a:pPr>
            <a:r>
              <a:rPr lang="pl-PL" i="1" dirty="0" smtClean="0"/>
              <a:t>sprawdzających </a:t>
            </a:r>
            <a:r>
              <a:rPr lang="pl-PL" i="1" dirty="0" smtClean="0"/>
              <a:t>różne kompetencje. </a:t>
            </a:r>
            <a:endParaRPr lang="pl-PL" i="1" dirty="0" smtClean="0"/>
          </a:p>
          <a:p>
            <a:pPr marL="514350" indent="-514350" algn="ctr">
              <a:buNone/>
            </a:pPr>
            <a:endParaRPr lang="pl-PL" dirty="0" smtClean="0"/>
          </a:p>
          <a:p>
            <a:pPr marL="514350" indent="-514350" algn="ctr">
              <a:buNone/>
            </a:pPr>
            <a:r>
              <a:rPr lang="pl-PL" dirty="0" smtClean="0">
                <a:solidFill>
                  <a:srgbClr val="7030A0"/>
                </a:solidFill>
              </a:rPr>
              <a:t>	Teksty</a:t>
            </a:r>
            <a:r>
              <a:rPr lang="pl-PL" dirty="0" smtClean="0">
                <a:solidFill>
                  <a:srgbClr val="7030A0"/>
                </a:solidFill>
              </a:rPr>
              <a:t>, do których odnoszą się zadania, zgodnie z podstawą </a:t>
            </a:r>
            <a:r>
              <a:rPr lang="pl-PL" dirty="0" smtClean="0">
                <a:solidFill>
                  <a:srgbClr val="7030A0"/>
                </a:solidFill>
              </a:rPr>
              <a:t>programową </a:t>
            </a:r>
            <a:r>
              <a:rPr lang="pl-PL" dirty="0" smtClean="0">
                <a:solidFill>
                  <a:srgbClr val="7030A0"/>
                </a:solidFill>
              </a:rPr>
              <a:t>mogą mieć charakter popularnonaukowy, publicystyczny lub polityczny.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Zmienia </a:t>
            </a:r>
            <a:r>
              <a:rPr lang="pl-PL" b="1" dirty="0" smtClean="0"/>
              <a:t>się liczbę tematów rozprawki </a:t>
            </a: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na poziomie </a:t>
            </a:r>
            <a:r>
              <a:rPr lang="pl-PL" b="1" dirty="0" smtClean="0"/>
              <a:t>podstawowym: 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dirty="0" smtClean="0"/>
              <a:t>jeden temat rozprawki ze wskazaną lekturą obowiązkową,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dirty="0" smtClean="0"/>
              <a:t>drugi temat rozprawki – z tekstem spoza kanonu lektur obowiązkowych.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6000792"/>
          </a:xfrm>
        </p:spPr>
        <p:txBody>
          <a:bodyPr anchor="t"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3800" dirty="0" smtClean="0"/>
              <a:t>Łącznie z egzaminu pisemnego z języka polskiego można uzyskać 70 punktów: </a:t>
            </a:r>
          </a:p>
          <a:p>
            <a:pPr>
              <a:buFontTx/>
              <a:buChar char="-"/>
            </a:pPr>
            <a:r>
              <a:rPr lang="pl-PL" sz="3800" dirty="0" smtClean="0"/>
              <a:t>20 </a:t>
            </a:r>
            <a:r>
              <a:rPr lang="pl-PL" sz="3800" dirty="0" smtClean="0"/>
              <a:t>punktów </a:t>
            </a:r>
            <a:r>
              <a:rPr lang="pl-PL" sz="3800" dirty="0" smtClean="0"/>
              <a:t>za </a:t>
            </a:r>
            <a:r>
              <a:rPr lang="pl-PL" sz="3800" dirty="0" smtClean="0"/>
              <a:t>część </a:t>
            </a:r>
            <a:r>
              <a:rPr lang="pl-PL" sz="3800" dirty="0" smtClean="0"/>
              <a:t>testową, </a:t>
            </a:r>
          </a:p>
          <a:p>
            <a:pPr>
              <a:buFontTx/>
              <a:buChar char="-"/>
            </a:pPr>
            <a:r>
              <a:rPr lang="pl-PL" sz="3800" dirty="0" smtClean="0"/>
              <a:t>50 punktów </a:t>
            </a:r>
            <a:r>
              <a:rPr lang="pl-PL" sz="3800" dirty="0" smtClean="0"/>
              <a:t>za wypracowanie.</a:t>
            </a:r>
          </a:p>
          <a:p>
            <a:pPr>
              <a:buNone/>
            </a:pP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	</a:t>
            </a:r>
            <a:r>
              <a:rPr lang="pl-PL" sz="4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</a:t>
            </a:r>
            <a:r>
              <a:rPr lang="pl-PL" sz="4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testu </a:t>
            </a:r>
            <a:endParaRPr lang="pl-PL" sz="4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4200" dirty="0" smtClean="0"/>
              <a:t>	W </a:t>
            </a:r>
            <a:r>
              <a:rPr lang="pl-PL" sz="4200" dirty="0" smtClean="0"/>
              <a:t>części testowej każda odpowiedź jest punktowana. Liczba punktów do uzyskania jest podana w arkuszu egzaminacyjnym obok zadania, a w kryteriach oceniania uszczegółowione są zasady przyznawania punktów. </a:t>
            </a: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	</a:t>
            </a: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	</a:t>
            </a:r>
            <a:r>
              <a:rPr lang="pl-PL" sz="4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</a:t>
            </a:r>
            <a:r>
              <a:rPr lang="pl-PL" sz="4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wypracowania </a:t>
            </a:r>
            <a:endParaRPr lang="pl-PL" sz="4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4200" dirty="0" smtClean="0"/>
              <a:t>	</a:t>
            </a:r>
            <a:r>
              <a:rPr lang="pl-PL" sz="4200" dirty="0" smtClean="0"/>
              <a:t>W </a:t>
            </a:r>
            <a:r>
              <a:rPr lang="pl-PL" sz="4200" dirty="0" smtClean="0"/>
              <a:t>ocenie wypracowania za kryteria najważniejsze uznaje się: </a:t>
            </a: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	</a:t>
            </a:r>
            <a:r>
              <a:rPr lang="pl-PL" sz="4200" dirty="0" smtClean="0"/>
              <a:t>- w </a:t>
            </a:r>
            <a:r>
              <a:rPr lang="pl-PL" sz="4200" dirty="0" smtClean="0"/>
              <a:t>przypadku rozprawki: sformułowanie swojego stanowiska wobec problemu podanego w poleceniu i uzasadnienie stanowiska, </a:t>
            </a:r>
          </a:p>
          <a:p>
            <a:pPr>
              <a:buNone/>
            </a:pPr>
            <a:r>
              <a:rPr lang="pl-PL" sz="4200" dirty="0" smtClean="0"/>
              <a:t>	- w </a:t>
            </a:r>
            <a:r>
              <a:rPr lang="pl-PL" sz="4200" dirty="0" smtClean="0"/>
              <a:t>przypadku interpretacji: sformułowanie koncepcji interpretacyjnej i uzasadnienie tezy interpretacyjnej. </a:t>
            </a:r>
            <a:endParaRPr lang="pl-PL" sz="4200" dirty="0" smtClean="0"/>
          </a:p>
          <a:p>
            <a:pPr>
              <a:buNone/>
            </a:pPr>
            <a:endParaRPr lang="pl-PL" sz="4200" dirty="0" smtClean="0"/>
          </a:p>
          <a:p>
            <a:pPr algn="just">
              <a:buNone/>
            </a:pPr>
            <a:r>
              <a:rPr lang="pl-PL" sz="4200" dirty="0" smtClean="0"/>
              <a:t>	</a:t>
            </a:r>
            <a:r>
              <a:rPr lang="pl-PL" sz="4200" dirty="0" smtClean="0">
                <a:solidFill>
                  <a:srgbClr val="7030A0"/>
                </a:solidFill>
              </a:rPr>
              <a:t>Za </a:t>
            </a:r>
            <a:r>
              <a:rPr lang="pl-PL" sz="4200" dirty="0" smtClean="0">
                <a:solidFill>
                  <a:srgbClr val="7030A0"/>
                </a:solidFill>
              </a:rPr>
              <a:t>kryteria wspomagające w obu formach gatunkowych uznaje się poprawność rzeczową, zamysł kompozycyjny, spójność lokalną tekstu, styl tekstu, poprawność językową i poprawność zapisu.</a:t>
            </a:r>
            <a:endParaRPr lang="pl-PL" sz="42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endParaRPr lang="pl-PL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solidFill>
                  <a:srgbClr val="7030A0"/>
                </a:solidFill>
              </a:rPr>
              <a:t>	</a:t>
            </a:r>
            <a:r>
              <a:rPr lang="pl-PL" sz="2400" dirty="0" smtClean="0">
                <a:solidFill>
                  <a:srgbClr val="7030A0"/>
                </a:solidFill>
              </a:rPr>
              <a:t>Trzeba </a:t>
            </a:r>
            <a:r>
              <a:rPr lang="pl-PL" sz="2400" dirty="0" smtClean="0">
                <a:solidFill>
                  <a:srgbClr val="7030A0"/>
                </a:solidFill>
              </a:rPr>
              <a:t>pamiętać, że gwarancją sukcesu maturalnego jest opanowanie przez ucznia umiejętności opisanych w podstawie programowej dla wszystkich etapów </a:t>
            </a:r>
            <a:r>
              <a:rPr lang="pl-PL" sz="2400" dirty="0" smtClean="0">
                <a:solidFill>
                  <a:srgbClr val="7030A0"/>
                </a:solidFill>
              </a:rPr>
              <a:t>kształcenia – szkoła podstawowa i ponadpodstawowe.</a:t>
            </a:r>
            <a:endParaRPr lang="pl-PL" sz="24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ZAKOŃCZENIE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2" descr="Zobacz obraz źródłow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81016">
            <a:off x="5843235" y="3965737"/>
            <a:ext cx="1920151" cy="1718492"/>
          </a:xfrm>
          <a:prstGeom prst="rect">
            <a:avLst/>
          </a:prstGeom>
          <a:noFill/>
          <a:ln w="117475">
            <a:solidFill>
              <a:schemeClr val="tx1">
                <a:alpha val="31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55</Words>
  <PresentationFormat>Pokaz na ekranie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MATURA Z JĘZYKA POLSKIEGO obowiązująca w roku szkolnym 2021/2022</vt:lpstr>
      <vt:lpstr>Część ustna  egzaminu maturalnego  z języka polskiego nie jest obowiązkowa w 2022 roku.</vt:lpstr>
      <vt:lpstr>Część pisemna  egzaminu maturalnego  z języka polskiego  na poziomie podstawowym</vt:lpstr>
      <vt:lpstr>TEST</vt:lpstr>
      <vt:lpstr>Slajd 5</vt:lpstr>
      <vt:lpstr>Slajd 6</vt:lpstr>
      <vt:lpstr>NA ZAKOŃCZENIE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sposobie organizacji i przeprowadzania egzaminu maturalnego w „Formule 2015” obowiązująca w roku szkolnym 2020/2021</dc:title>
  <dc:creator>Izabela Patrycja</dc:creator>
  <cp:lastModifiedBy>izabe</cp:lastModifiedBy>
  <cp:revision>35</cp:revision>
  <dcterms:created xsi:type="dcterms:W3CDTF">2020-09-17T19:16:22Z</dcterms:created>
  <dcterms:modified xsi:type="dcterms:W3CDTF">2021-10-03T17:29:26Z</dcterms:modified>
</cp:coreProperties>
</file>