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94568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39DCF2D3-BC84-4F27-BFCF-688F2159ABFE}" type="datetimeFigureOut">
              <a:rPr lang="pl-PL" smtClean="0"/>
              <a:t>2013-03-03</a:t>
            </a:fld>
            <a:endParaRPr lang="pl-PL"/>
          </a:p>
        </p:txBody>
      </p:sp>
      <p:sp>
        <p:nvSpPr>
          <p:cNvPr id="4" name="Symbol zastępczy stopki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9999DECC-C36B-4D5A-9380-990E2C9AC80A}" type="slidenum">
              <a:rPr lang="pl-PL" smtClean="0"/>
              <a:t>‹#›</a:t>
            </a:fld>
            <a:endParaRPr lang="pl-PL"/>
          </a:p>
        </p:txBody>
      </p:sp>
    </p:spTree>
    <p:extLst>
      <p:ext uri="{BB962C8B-B14F-4D97-AF65-F5344CB8AC3E}">
        <p14:creationId xmlns:p14="http://schemas.microsoft.com/office/powerpoint/2010/main" val="40092676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pl-PL" smtClean="0"/>
              <a:t>Kliknij, aby edytować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0946E48-4E5C-43CD-B8E6-EF2BBEFC49DB}" type="datetimeFigureOut">
              <a:rPr lang="pl-PL" smtClean="0"/>
              <a:t>2013-03-03</a:t>
            </a:fld>
            <a:endParaRPr lang="pl-P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pl-P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B380431-140C-4981-AF11-88BD8A636610}" type="slidenum">
              <a:rPr lang="pl-PL" smtClean="0"/>
              <a:t>‹#›</a:t>
            </a:fld>
            <a:endParaRPr lang="pl-P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0946E48-4E5C-43CD-B8E6-EF2BBEFC49DB}" type="datetimeFigureOut">
              <a:rPr lang="pl-PL" smtClean="0"/>
              <a:t>2013-03-03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B380431-140C-4981-AF11-88BD8A636610}"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pl-PL" smtClean="0"/>
              <a:t>Kliknij, aby edytować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0946E48-4E5C-43CD-B8E6-EF2BBEFC49DB}" type="datetimeFigureOut">
              <a:rPr lang="pl-PL" smtClean="0"/>
              <a:t>2013-03-03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B380431-140C-4981-AF11-88BD8A636610}"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0946E48-4E5C-43CD-B8E6-EF2BBEFC49DB}" type="datetimeFigureOut">
              <a:rPr lang="pl-PL" smtClean="0"/>
              <a:t>2013-03-03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B380431-140C-4981-AF11-88BD8A636610}"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pl-PL" smtClean="0"/>
              <a:t>Kliknij, aby edytować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0946E48-4E5C-43CD-B8E6-EF2BBEFC49DB}" type="datetimeFigureOut">
              <a:rPr lang="pl-PL" smtClean="0"/>
              <a:t>2013-03-03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B380431-140C-4981-AF11-88BD8A636610}"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30946E48-4E5C-43CD-B8E6-EF2BBEFC49DB}" type="datetimeFigureOut">
              <a:rPr lang="pl-PL" smtClean="0"/>
              <a:t>2013-03-03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B380431-140C-4981-AF11-88BD8A636610}" type="slidenum">
              <a:rPr lang="pl-PL" smtClean="0"/>
              <a:t>‹#›</a:t>
            </a:fld>
            <a:endParaRPr lang="pl-PL"/>
          </a:p>
        </p:txBody>
      </p:sp>
      <p:sp>
        <p:nvSpPr>
          <p:cNvPr id="9" name="Content Placeholder 8"/>
          <p:cNvSpPr>
            <a:spLocks noGrp="1"/>
          </p:cNvSpPr>
          <p:nvPr>
            <p:ph sz="quarter" idx="13"/>
          </p:nvPr>
        </p:nvSpPr>
        <p:spPr>
          <a:xfrm>
            <a:off x="1042416" y="2313432"/>
            <a:ext cx="3419856" cy="349300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30946E48-4E5C-43CD-B8E6-EF2BBEFC49DB}" type="datetimeFigureOut">
              <a:rPr lang="pl-PL" smtClean="0"/>
              <a:t>2013-03-03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B380431-140C-4981-AF11-88BD8A636610}"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30946E48-4E5C-43CD-B8E6-EF2BBEFC49DB}" type="datetimeFigureOut">
              <a:rPr lang="pl-PL" smtClean="0"/>
              <a:t>2013-03-03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B380431-140C-4981-AF11-88BD8A636610}"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46E48-4E5C-43CD-B8E6-EF2BBEFC49DB}" type="datetimeFigureOut">
              <a:rPr lang="pl-PL" smtClean="0"/>
              <a:t>2013-03-03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B380431-140C-4981-AF11-88BD8A636610}"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0946E48-4E5C-43CD-B8E6-EF2BBEFC49DB}" type="datetimeFigureOut">
              <a:rPr lang="pl-PL" smtClean="0"/>
              <a:t>2013-03-03</a:t>
            </a:fld>
            <a:endParaRPr lang="pl-PL"/>
          </a:p>
        </p:txBody>
      </p:sp>
      <p:sp>
        <p:nvSpPr>
          <p:cNvPr id="7" name="Slide Number Placeholder 6"/>
          <p:cNvSpPr>
            <a:spLocks noGrp="1"/>
          </p:cNvSpPr>
          <p:nvPr>
            <p:ph type="sldNum" sz="quarter" idx="12"/>
          </p:nvPr>
        </p:nvSpPr>
        <p:spPr/>
        <p:txBody>
          <a:bodyPr/>
          <a:lstStyle/>
          <a:p>
            <a:fld id="{2B380431-140C-4981-AF11-88BD8A636610}" type="slidenum">
              <a:rPr lang="pl-PL" smtClean="0"/>
              <a:t>‹#›</a:t>
            </a:fld>
            <a:endParaRPr lang="pl-P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pl-P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pl-PL" smtClean="0"/>
              <a:t>Kliknij, aby edytować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pl-PL" smtClean="0"/>
              <a:t>Kliknij, aby edytować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0946E48-4E5C-43CD-B8E6-EF2BBEFC49DB}" type="datetimeFigureOut">
              <a:rPr lang="pl-PL" smtClean="0"/>
              <a:t>2013-03-03</a:t>
            </a:fld>
            <a:endParaRPr lang="pl-P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pl-PL"/>
          </a:p>
        </p:txBody>
      </p:sp>
      <p:sp>
        <p:nvSpPr>
          <p:cNvPr id="7" name="Slide Number Placeholder 6"/>
          <p:cNvSpPr>
            <a:spLocks noGrp="1"/>
          </p:cNvSpPr>
          <p:nvPr>
            <p:ph type="sldNum" sz="quarter" idx="12"/>
          </p:nvPr>
        </p:nvSpPr>
        <p:spPr/>
        <p:txBody>
          <a:bodyPr/>
          <a:lstStyle/>
          <a:p>
            <a:fld id="{2B380431-140C-4981-AF11-88BD8A636610}"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0946E48-4E5C-43CD-B8E6-EF2BBEFC49DB}" type="datetimeFigureOut">
              <a:rPr lang="pl-PL" smtClean="0"/>
              <a:t>2013-03-03</a:t>
            </a:fld>
            <a:endParaRPr lang="pl-P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pl-P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B380431-140C-4981-AF11-88BD8A63661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572000" y="2708476"/>
            <a:ext cx="3816424" cy="1702160"/>
          </a:xfrm>
        </p:spPr>
        <p:txBody>
          <a:bodyPr>
            <a:normAutofit/>
          </a:bodyPr>
          <a:lstStyle/>
          <a:p>
            <a:r>
              <a:rPr lang="pl-PL" sz="3000" dirty="0" smtClean="0"/>
              <a:t>Warsztaty językowe dla maturzystów</a:t>
            </a:r>
            <a:endParaRPr lang="pl-PL" sz="3000" dirty="0"/>
          </a:p>
        </p:txBody>
      </p:sp>
      <p:sp>
        <p:nvSpPr>
          <p:cNvPr id="3" name="Podtytuł 2"/>
          <p:cNvSpPr>
            <a:spLocks noGrp="1"/>
          </p:cNvSpPr>
          <p:nvPr>
            <p:ph type="subTitle" idx="1"/>
          </p:nvPr>
        </p:nvSpPr>
        <p:spPr>
          <a:xfrm>
            <a:off x="4572000" y="4421081"/>
            <a:ext cx="3672407" cy="448080"/>
          </a:xfrm>
        </p:spPr>
        <p:txBody>
          <a:bodyPr/>
          <a:lstStyle/>
          <a:p>
            <a:r>
              <a:rPr lang="pl-PL" dirty="0" smtClean="0"/>
              <a:t>Odsłona 2 - język</a:t>
            </a:r>
            <a:endParaRPr lang="pl-PL" dirty="0"/>
          </a:p>
        </p:txBody>
      </p:sp>
      <p:sp>
        <p:nvSpPr>
          <p:cNvPr id="4" name="Podtytuł 2"/>
          <p:cNvSpPr txBox="1">
            <a:spLocks/>
          </p:cNvSpPr>
          <p:nvPr/>
        </p:nvSpPr>
        <p:spPr>
          <a:xfrm>
            <a:off x="4531057" y="6264608"/>
            <a:ext cx="3959010" cy="44808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r>
              <a:rPr lang="pl-PL" dirty="0" smtClean="0">
                <a:solidFill>
                  <a:schemeClr val="bg1"/>
                </a:solidFill>
              </a:rPr>
              <a:t>Opracowała mgr Bożena Sadlik</a:t>
            </a:r>
            <a:endParaRPr lang="pl-PL" dirty="0">
              <a:solidFill>
                <a:schemeClr val="bg1"/>
              </a:solidFill>
            </a:endParaRPr>
          </a:p>
        </p:txBody>
      </p:sp>
    </p:spTree>
    <p:extLst>
      <p:ext uri="{BB962C8B-B14F-4D97-AF65-F5344CB8AC3E}">
        <p14:creationId xmlns:p14="http://schemas.microsoft.com/office/powerpoint/2010/main" val="1044114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BŁĘDY LEKSYKALNE</a:t>
            </a:r>
            <a:endParaRPr lang="pl-PL" sz="2400" dirty="0"/>
          </a:p>
        </p:txBody>
      </p:sp>
      <p:sp>
        <p:nvSpPr>
          <p:cNvPr id="7" name="Prostokąt 6"/>
          <p:cNvSpPr/>
          <p:nvPr/>
        </p:nvSpPr>
        <p:spPr>
          <a:xfrm>
            <a:off x="467544" y="1196752"/>
            <a:ext cx="8208912" cy="3139321"/>
          </a:xfrm>
          <a:prstGeom prst="rect">
            <a:avLst/>
          </a:prstGeom>
        </p:spPr>
        <p:txBody>
          <a:bodyPr wrap="square">
            <a:spAutoFit/>
          </a:bodyPr>
          <a:lstStyle/>
          <a:p>
            <a:pPr marL="342900" indent="-342900">
              <a:buFont typeface="+mj-lt"/>
              <a:buAutoNum type="alphaLcPeriod" startAt="4"/>
            </a:pPr>
            <a:r>
              <a:rPr lang="pl-PL" i="1" dirty="0" smtClean="0"/>
              <a:t>tautologia</a:t>
            </a:r>
            <a:r>
              <a:rPr lang="pl-PL" i="1" dirty="0"/>
              <a:t>, (wypowiedź, w której wyraz określany i określający mają taką samą treść)</a:t>
            </a:r>
            <a:r>
              <a:rPr lang="pl-PL" dirty="0"/>
              <a:t>, np. </a:t>
            </a:r>
            <a:r>
              <a:rPr lang="pl-PL" dirty="0" smtClean="0">
                <a:solidFill>
                  <a:srgbClr val="FF0000"/>
                </a:solidFill>
              </a:rPr>
              <a:t>Spotkanie </a:t>
            </a:r>
            <a:r>
              <a:rPr lang="pl-PL" dirty="0">
                <a:solidFill>
                  <a:srgbClr val="FF0000"/>
                </a:solidFill>
              </a:rPr>
              <a:t>Klucznika i Jacka Soplicy, dwóch nieprzyjaciół kończy się przebaczeniem, mimo iż obaj żywili do siebie złość. </a:t>
            </a:r>
            <a:r>
              <a:rPr lang="pl-PL" dirty="0" smtClean="0">
                <a:solidFill>
                  <a:srgbClr val="FF0000"/>
                </a:solidFill>
              </a:rPr>
              <a:t>Miłosz </a:t>
            </a:r>
            <a:r>
              <a:rPr lang="pl-PL" dirty="0">
                <a:solidFill>
                  <a:srgbClr val="FF0000"/>
                </a:solidFill>
              </a:rPr>
              <a:t>jest na pewno wielkim i wybitnym poetą. Był patriotą i kochał swoją ojczyznę. </a:t>
            </a:r>
            <a:r>
              <a:rPr lang="pl-PL" dirty="0" smtClean="0">
                <a:solidFill>
                  <a:srgbClr val="FF0000"/>
                </a:solidFill>
              </a:rPr>
              <a:t>Kochanowski </a:t>
            </a:r>
            <a:r>
              <a:rPr lang="pl-PL" dirty="0">
                <a:solidFill>
                  <a:srgbClr val="FF0000"/>
                </a:solidFill>
              </a:rPr>
              <a:t>wytyka szlachcie jej złe wady. Bezpośrednim świadkiem wydarzeń... </a:t>
            </a:r>
            <a:r>
              <a:rPr lang="pl-PL" dirty="0" smtClean="0">
                <a:solidFill>
                  <a:srgbClr val="FF0000"/>
                </a:solidFill>
              </a:rPr>
              <a:t>.</a:t>
            </a:r>
            <a:r>
              <a:rPr lang="pl-PL" dirty="0" smtClean="0"/>
              <a:t>;</a:t>
            </a:r>
            <a:endParaRPr lang="pl-PL" dirty="0"/>
          </a:p>
          <a:p>
            <a:pPr marL="342900" indent="-342900">
              <a:buFont typeface="+mj-lt"/>
              <a:buAutoNum type="alphaLcPeriod" startAt="4"/>
            </a:pPr>
            <a:r>
              <a:rPr lang="pl-PL" i="1" dirty="0" smtClean="0"/>
              <a:t>neologizmy </a:t>
            </a:r>
            <a:r>
              <a:rPr lang="pl-PL" i="1" dirty="0"/>
              <a:t>frazeologiczne</a:t>
            </a:r>
            <a:r>
              <a:rPr lang="pl-PL" dirty="0"/>
              <a:t>, np. </a:t>
            </a:r>
            <a:r>
              <a:rPr lang="pl-PL" dirty="0" smtClean="0">
                <a:solidFill>
                  <a:srgbClr val="FF0000"/>
                </a:solidFill>
              </a:rPr>
              <a:t>Być </a:t>
            </a:r>
            <a:r>
              <a:rPr lang="pl-PL" dirty="0">
                <a:solidFill>
                  <a:srgbClr val="FF0000"/>
                </a:solidFill>
              </a:rPr>
              <a:t>może trudno było realistycznie spojrzeć na ówczesną rzeczywistość. Wyraził swoje intencje odnoszące się do rewolucji. Horeszko w chwili śmierci zaznaczył znak krzyża w powietrzu</a:t>
            </a:r>
            <a:r>
              <a:rPr lang="pl-PL" dirty="0"/>
              <a:t>. </a:t>
            </a:r>
          </a:p>
          <a:p>
            <a:pPr marL="342900" indent="-342900">
              <a:buFont typeface="+mj-lt"/>
              <a:buAutoNum type="alphaLcPeriod" startAt="5"/>
            </a:pPr>
            <a:endParaRPr lang="pl-PL" dirty="0"/>
          </a:p>
        </p:txBody>
      </p:sp>
    </p:spTree>
    <p:extLst>
      <p:ext uri="{BB962C8B-B14F-4D97-AF65-F5344CB8AC3E}">
        <p14:creationId xmlns:p14="http://schemas.microsoft.com/office/powerpoint/2010/main" val="495128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200" dirty="0" smtClean="0"/>
              <a:t>BŁĘDY SŁOWOTWÓRCZE</a:t>
            </a:r>
            <a:endParaRPr lang="pl-PL" sz="2200" dirty="0"/>
          </a:p>
        </p:txBody>
      </p:sp>
      <p:sp>
        <p:nvSpPr>
          <p:cNvPr id="7" name="Prostokąt 6"/>
          <p:cNvSpPr/>
          <p:nvPr/>
        </p:nvSpPr>
        <p:spPr>
          <a:xfrm>
            <a:off x="467544" y="2780928"/>
            <a:ext cx="8208912" cy="1200329"/>
          </a:xfrm>
          <a:prstGeom prst="rect">
            <a:avLst/>
          </a:prstGeom>
        </p:spPr>
        <p:txBody>
          <a:bodyPr wrap="square">
            <a:spAutoFit/>
          </a:bodyPr>
          <a:lstStyle/>
          <a:p>
            <a:pPr marL="342900" indent="-342900">
              <a:buFont typeface="+mj-lt"/>
              <a:buAutoNum type="alphaLcPeriod"/>
            </a:pPr>
            <a:r>
              <a:rPr lang="pl-PL" i="1" dirty="0" smtClean="0"/>
              <a:t>zastosowanie </a:t>
            </a:r>
            <a:r>
              <a:rPr lang="pl-PL" i="1" dirty="0"/>
              <a:t>niewłaściwego formantu</a:t>
            </a:r>
            <a:r>
              <a:rPr lang="pl-PL" dirty="0"/>
              <a:t>, </a:t>
            </a:r>
            <a:r>
              <a:rPr lang="pl-PL" dirty="0" smtClean="0"/>
              <a:t>np. </a:t>
            </a:r>
            <a:r>
              <a:rPr lang="pl-PL" dirty="0" smtClean="0">
                <a:solidFill>
                  <a:srgbClr val="FF0000"/>
                </a:solidFill>
              </a:rPr>
              <a:t>kotkowa</a:t>
            </a:r>
            <a:r>
              <a:rPr lang="pl-PL" dirty="0">
                <a:solidFill>
                  <a:srgbClr val="FF0000"/>
                </a:solidFill>
              </a:rPr>
              <a:t>, </a:t>
            </a:r>
            <a:r>
              <a:rPr lang="pl-PL" dirty="0" err="1">
                <a:solidFill>
                  <a:srgbClr val="FF0000"/>
                </a:solidFill>
              </a:rPr>
              <a:t>projekciarz</a:t>
            </a:r>
            <a:r>
              <a:rPr lang="pl-PL" dirty="0">
                <a:solidFill>
                  <a:srgbClr val="FF0000"/>
                </a:solidFill>
              </a:rPr>
              <a:t>, </a:t>
            </a:r>
            <a:r>
              <a:rPr lang="pl-PL" dirty="0" err="1">
                <a:solidFill>
                  <a:srgbClr val="FF0000"/>
                </a:solidFill>
              </a:rPr>
              <a:t>pierwszoklasiarz</a:t>
            </a:r>
            <a:r>
              <a:rPr lang="pl-PL" dirty="0">
                <a:solidFill>
                  <a:srgbClr val="FF0000"/>
                </a:solidFill>
              </a:rPr>
              <a:t>, </a:t>
            </a:r>
            <a:r>
              <a:rPr lang="pl-PL" dirty="0" smtClean="0">
                <a:solidFill>
                  <a:srgbClr val="FF0000"/>
                </a:solidFill>
              </a:rPr>
              <a:t>zapisywacz</a:t>
            </a:r>
            <a:r>
              <a:rPr lang="pl-PL" dirty="0" smtClean="0"/>
              <a:t>;</a:t>
            </a:r>
            <a:endParaRPr lang="pl-PL" dirty="0"/>
          </a:p>
          <a:p>
            <a:pPr marL="342900" indent="-342900">
              <a:buFont typeface="+mj-lt"/>
              <a:buAutoNum type="alphaLcPeriod"/>
            </a:pPr>
            <a:r>
              <a:rPr lang="pl-PL" i="1" dirty="0" smtClean="0"/>
              <a:t>używanie </a:t>
            </a:r>
            <a:r>
              <a:rPr lang="pl-PL" i="1" dirty="0"/>
              <a:t>formacji zbudowanej niezgodnie z polskimi modelami słowotwórczymi</a:t>
            </a:r>
            <a:r>
              <a:rPr lang="pl-PL" dirty="0"/>
              <a:t>, np. </a:t>
            </a:r>
            <a:r>
              <a:rPr lang="pl-PL" dirty="0" smtClean="0">
                <a:solidFill>
                  <a:srgbClr val="FF0000"/>
                </a:solidFill>
              </a:rPr>
              <a:t>biznesplan</a:t>
            </a:r>
            <a:r>
              <a:rPr lang="pl-PL" dirty="0">
                <a:solidFill>
                  <a:srgbClr val="FF0000"/>
                </a:solidFill>
              </a:rPr>
              <a:t>, </a:t>
            </a:r>
            <a:r>
              <a:rPr lang="pl-PL" dirty="0" err="1" smtClean="0">
                <a:solidFill>
                  <a:srgbClr val="FF0000"/>
                </a:solidFill>
              </a:rPr>
              <a:t>kinderniespodzianka</a:t>
            </a:r>
            <a:r>
              <a:rPr lang="pl-PL" dirty="0" smtClean="0"/>
              <a:t>.</a:t>
            </a:r>
            <a:endParaRPr lang="pl-PL" dirty="0"/>
          </a:p>
        </p:txBody>
      </p:sp>
    </p:spTree>
    <p:extLst>
      <p:ext uri="{BB962C8B-B14F-4D97-AF65-F5344CB8AC3E}">
        <p14:creationId xmlns:p14="http://schemas.microsoft.com/office/powerpoint/2010/main" val="81734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BŁĘDY LOGICZNE</a:t>
            </a:r>
            <a:endParaRPr lang="pl-PL" sz="2400" dirty="0"/>
          </a:p>
        </p:txBody>
      </p:sp>
      <p:sp>
        <p:nvSpPr>
          <p:cNvPr id="4" name="Prostokąt 3"/>
          <p:cNvSpPr/>
          <p:nvPr/>
        </p:nvSpPr>
        <p:spPr>
          <a:xfrm>
            <a:off x="467544" y="1196752"/>
            <a:ext cx="8208912" cy="3416320"/>
          </a:xfrm>
          <a:prstGeom prst="rect">
            <a:avLst/>
          </a:prstGeom>
        </p:spPr>
        <p:txBody>
          <a:bodyPr wrap="square">
            <a:spAutoFit/>
          </a:bodyPr>
          <a:lstStyle/>
          <a:p>
            <a:r>
              <a:rPr lang="pl-PL" b="1" dirty="0" smtClean="0"/>
              <a:t>BŁĘDY </a:t>
            </a:r>
            <a:r>
              <a:rPr lang="pl-PL" b="1" dirty="0"/>
              <a:t>LOGICZNE - BŁĘDY W MYŚLENIU (NP. SKRÓTY I PRZESKOKI MYŚLOWE, POMIESZANIE PRZYCZYN I </a:t>
            </a:r>
            <a:r>
              <a:rPr lang="pl-PL" b="1" dirty="0" smtClean="0"/>
              <a:t>SKUTKÓW), np. </a:t>
            </a:r>
            <a:endParaRPr lang="pl-PL" dirty="0"/>
          </a:p>
          <a:p>
            <a:r>
              <a:rPr lang="pl-PL" dirty="0">
                <a:solidFill>
                  <a:srgbClr val="FF0000"/>
                </a:solidFill>
              </a:rPr>
              <a:t>Przyjaźń w literaturze każdej z epok była tematem bardzo często poruszanym. </a:t>
            </a:r>
          </a:p>
          <a:p>
            <a:r>
              <a:rPr lang="pl-PL" dirty="0">
                <a:solidFill>
                  <a:srgbClr val="FF0000"/>
                </a:solidFill>
              </a:rPr>
              <a:t>Mimo iż to problem zawsze aktualny, to jednak pisarze znacznie częściej wybierali słowo „nienawiść”, „wróg” jako motyw przewodni w swoich utworach. </a:t>
            </a:r>
          </a:p>
          <a:p>
            <a:r>
              <a:rPr lang="pl-PL" dirty="0">
                <a:solidFill>
                  <a:srgbClr val="FF0000"/>
                </a:solidFill>
              </a:rPr>
              <a:t>Starożytna doskonałość Homera oraz wielki kunszt poetycki naszego wieszcza narodowego sugerują o wielkiej mocy ich utworów. </a:t>
            </a:r>
          </a:p>
          <a:p>
            <a:r>
              <a:rPr lang="pl-PL" dirty="0">
                <a:solidFill>
                  <a:srgbClr val="FF0000"/>
                </a:solidFill>
              </a:rPr>
              <a:t>Innym podobieństwem obu dzieł jest wywołanie u słuchaczy czy rozmówców takich uczuć, jak wzruszenie i poczucie żalu</a:t>
            </a:r>
            <a:r>
              <a:rPr lang="pl-PL" dirty="0"/>
              <a:t>.</a:t>
            </a:r>
          </a:p>
          <a:p>
            <a:pPr marL="342900" indent="-342900">
              <a:buFont typeface="+mj-lt"/>
              <a:buAutoNum type="alphaLcPeriod" startAt="5"/>
            </a:pPr>
            <a:endParaRPr lang="pl-PL" dirty="0"/>
          </a:p>
        </p:txBody>
      </p:sp>
    </p:spTree>
    <p:extLst>
      <p:ext uri="{BB962C8B-B14F-4D97-AF65-F5344CB8AC3E}">
        <p14:creationId xmlns:p14="http://schemas.microsoft.com/office/powerpoint/2010/main" val="19571544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572000" y="2708476"/>
            <a:ext cx="3816424" cy="1702160"/>
          </a:xfrm>
        </p:spPr>
        <p:txBody>
          <a:bodyPr>
            <a:normAutofit/>
          </a:bodyPr>
          <a:lstStyle/>
          <a:p>
            <a:r>
              <a:rPr lang="pl-PL" sz="3000" dirty="0" smtClean="0"/>
              <a:t>Warsztaty językowe dla maturzystów</a:t>
            </a:r>
            <a:endParaRPr lang="pl-PL" sz="3000" dirty="0"/>
          </a:p>
        </p:txBody>
      </p:sp>
      <p:sp>
        <p:nvSpPr>
          <p:cNvPr id="3" name="Podtytuł 2"/>
          <p:cNvSpPr>
            <a:spLocks noGrp="1"/>
          </p:cNvSpPr>
          <p:nvPr>
            <p:ph type="subTitle" idx="1"/>
          </p:nvPr>
        </p:nvSpPr>
        <p:spPr>
          <a:xfrm>
            <a:off x="4572000" y="4421081"/>
            <a:ext cx="3672407" cy="448080"/>
          </a:xfrm>
        </p:spPr>
        <p:txBody>
          <a:bodyPr/>
          <a:lstStyle/>
          <a:p>
            <a:r>
              <a:rPr lang="pl-PL" dirty="0" smtClean="0"/>
              <a:t>Ćwiczenia praktyczne</a:t>
            </a:r>
            <a:endParaRPr lang="pl-PL" dirty="0"/>
          </a:p>
        </p:txBody>
      </p:sp>
    </p:spTree>
    <p:extLst>
      <p:ext uri="{BB962C8B-B14F-4D97-AF65-F5344CB8AC3E}">
        <p14:creationId xmlns:p14="http://schemas.microsoft.com/office/powerpoint/2010/main" val="559964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POTRENUJ</a:t>
            </a:r>
            <a:endParaRPr lang="pl-PL" sz="2400" dirty="0"/>
          </a:p>
        </p:txBody>
      </p:sp>
      <p:sp>
        <p:nvSpPr>
          <p:cNvPr id="4" name="Prostokąt 3"/>
          <p:cNvSpPr/>
          <p:nvPr/>
        </p:nvSpPr>
        <p:spPr>
          <a:xfrm>
            <a:off x="467544" y="1196752"/>
            <a:ext cx="8208912" cy="5632311"/>
          </a:xfrm>
          <a:prstGeom prst="rect">
            <a:avLst/>
          </a:prstGeom>
        </p:spPr>
        <p:txBody>
          <a:bodyPr wrap="square">
            <a:spAutoFit/>
          </a:bodyPr>
          <a:lstStyle/>
          <a:p>
            <a:r>
              <a:rPr lang="pl-PL" b="1" dirty="0"/>
              <a:t>Ćw.1.</a:t>
            </a:r>
          </a:p>
          <a:p>
            <a:r>
              <a:rPr lang="pl-PL" i="1" dirty="0"/>
              <a:t>Z podanych wyrazów ułóż zdania, zmieniając ich formę gramatyczną na poprawną, jeśli trzeba</a:t>
            </a:r>
            <a:r>
              <a:rPr lang="pl-PL" i="1" dirty="0" smtClean="0"/>
              <a:t>:</a:t>
            </a:r>
          </a:p>
          <a:p>
            <a:endParaRPr lang="pl-PL" i="1" dirty="0"/>
          </a:p>
          <a:p>
            <a:pPr marL="285750" lvl="0" indent="-285750">
              <a:buFont typeface="Arial" pitchFamily="34" charset="0"/>
              <a:buChar char="•"/>
            </a:pPr>
            <a:r>
              <a:rPr lang="pl-PL" dirty="0"/>
              <a:t>Odpoczywać, las, wędrować, najbardziej, lubić, po, sobota, niedziela, i, w;</a:t>
            </a:r>
          </a:p>
          <a:p>
            <a:pPr marL="285750" lvl="0" indent="-285750">
              <a:buFont typeface="Arial" pitchFamily="34" charset="0"/>
              <a:buChar char="•"/>
            </a:pPr>
            <a:r>
              <a:rPr lang="pl-PL" dirty="0"/>
              <a:t>Radom, ze, Szczyrk, Kołobrzeg, mieszkać, jechać, wakacje, który, lub, w, do, swój, kuzyn, Jasiek;</a:t>
            </a:r>
          </a:p>
          <a:p>
            <a:pPr marL="285750" lvl="0" indent="-285750">
              <a:buFont typeface="Arial" pitchFamily="34" charset="0"/>
              <a:buChar char="•"/>
            </a:pPr>
            <a:r>
              <a:rPr lang="pl-PL" dirty="0"/>
              <a:t>Ludowe, mówi, jaka, że, głowa, mowa, taka, przysłowie</a:t>
            </a:r>
            <a:r>
              <a:rPr lang="pl-PL" dirty="0" smtClean="0"/>
              <a:t>.</a:t>
            </a:r>
          </a:p>
          <a:p>
            <a:pPr lvl="0"/>
            <a:endParaRPr lang="pl-PL" dirty="0" smtClean="0"/>
          </a:p>
          <a:p>
            <a:r>
              <a:rPr lang="pl-PL" b="1" dirty="0"/>
              <a:t>Ćw.2.</a:t>
            </a:r>
          </a:p>
          <a:p>
            <a:r>
              <a:rPr lang="pl-PL" i="1" dirty="0"/>
              <a:t>Zastąp cyfry wyrazami, które mają formę liczebników zbiorowych</a:t>
            </a:r>
            <a:r>
              <a:rPr lang="pl-PL" i="1" dirty="0" smtClean="0"/>
              <a:t>:</a:t>
            </a:r>
          </a:p>
          <a:p>
            <a:endParaRPr lang="pl-PL" i="1" dirty="0"/>
          </a:p>
          <a:p>
            <a:pPr lvl="0"/>
            <a:r>
              <a:rPr lang="pl-PL" dirty="0"/>
              <a:t>5 </a:t>
            </a:r>
            <a:r>
              <a:rPr lang="pl-PL" dirty="0" smtClean="0"/>
              <a:t>kociąt - ................................................................................</a:t>
            </a:r>
            <a:endParaRPr lang="pl-PL" dirty="0"/>
          </a:p>
          <a:p>
            <a:pPr lvl="0"/>
            <a:r>
              <a:rPr lang="pl-PL" dirty="0"/>
              <a:t>10 szczeniąt - </a:t>
            </a:r>
            <a:r>
              <a:rPr lang="pl-PL" dirty="0" smtClean="0"/>
              <a:t>.........................................................................</a:t>
            </a:r>
            <a:endParaRPr lang="pl-PL" dirty="0"/>
          </a:p>
          <a:p>
            <a:pPr lvl="0"/>
            <a:r>
              <a:rPr lang="pl-PL" dirty="0"/>
              <a:t>123 kurcząt - </a:t>
            </a:r>
            <a:r>
              <a:rPr lang="pl-PL" dirty="0" smtClean="0"/>
              <a:t>..........................................................................</a:t>
            </a:r>
            <a:endParaRPr lang="pl-PL" dirty="0"/>
          </a:p>
          <a:p>
            <a:pPr lvl="0"/>
            <a:r>
              <a:rPr lang="pl-PL" dirty="0"/>
              <a:t>4 drzwi - </a:t>
            </a:r>
            <a:r>
              <a:rPr lang="pl-PL" dirty="0" smtClean="0"/>
              <a:t>..................................................................................</a:t>
            </a:r>
            <a:endParaRPr lang="pl-PL" dirty="0"/>
          </a:p>
          <a:p>
            <a:pPr lvl="0"/>
            <a:r>
              <a:rPr lang="pl-PL" dirty="0"/>
              <a:t>2 spodni - </a:t>
            </a:r>
            <a:r>
              <a:rPr lang="pl-PL" dirty="0" smtClean="0"/>
              <a:t>...............................................................................</a:t>
            </a:r>
            <a:endParaRPr lang="pl-PL" dirty="0"/>
          </a:p>
          <a:p>
            <a:pPr lvl="0"/>
            <a:endParaRPr lang="pl-PL" dirty="0"/>
          </a:p>
          <a:p>
            <a:endParaRPr lang="pl-PL" dirty="0"/>
          </a:p>
        </p:txBody>
      </p:sp>
    </p:spTree>
    <p:extLst>
      <p:ext uri="{BB962C8B-B14F-4D97-AF65-F5344CB8AC3E}">
        <p14:creationId xmlns:p14="http://schemas.microsoft.com/office/powerpoint/2010/main" val="1116935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POTRENUJ</a:t>
            </a:r>
            <a:endParaRPr lang="pl-PL" sz="2400" dirty="0"/>
          </a:p>
        </p:txBody>
      </p:sp>
      <p:sp>
        <p:nvSpPr>
          <p:cNvPr id="4" name="Prostokąt 3"/>
          <p:cNvSpPr/>
          <p:nvPr/>
        </p:nvSpPr>
        <p:spPr>
          <a:xfrm>
            <a:off x="467544" y="1196752"/>
            <a:ext cx="8208912" cy="2862322"/>
          </a:xfrm>
          <a:prstGeom prst="rect">
            <a:avLst/>
          </a:prstGeom>
        </p:spPr>
        <p:txBody>
          <a:bodyPr wrap="square">
            <a:spAutoFit/>
          </a:bodyPr>
          <a:lstStyle/>
          <a:p>
            <a:r>
              <a:rPr lang="pl-PL" b="1" dirty="0"/>
              <a:t>Ćw. 3.</a:t>
            </a:r>
          </a:p>
          <a:p>
            <a:r>
              <a:rPr lang="pl-PL" i="1" dirty="0"/>
              <a:t>Znajdź zdania niepoprawnie zbudowane, popraw je i napisz tekst właściwie</a:t>
            </a:r>
            <a:r>
              <a:rPr lang="pl-PL" i="1" dirty="0" smtClean="0"/>
              <a:t>:</a:t>
            </a:r>
          </a:p>
          <a:p>
            <a:endParaRPr lang="pl-PL" i="1" dirty="0"/>
          </a:p>
          <a:p>
            <a:r>
              <a:rPr lang="pl-PL" dirty="0"/>
              <a:t>Maćko pragnąc mieć więcej chłopów w Bogdańcu. Bardzo polubił Jagienkę, żeby była żoną Zbyszka.</a:t>
            </a:r>
          </a:p>
          <a:p>
            <a:r>
              <a:rPr lang="pl-PL" dirty="0"/>
              <a:t>Ale Zbyszko myślał tylko o Danusi śpiewając na dworze księżny. Jeżeli jej ślubował krzyżackie czuby. Tęsknił i był Danusi wierny będąc więzioną przez Krzyżaków. Potem opiekował się ukochaną chorując i umierając</a:t>
            </a:r>
            <a:r>
              <a:rPr lang="pl-PL" dirty="0" smtClean="0"/>
              <a:t>.</a:t>
            </a:r>
          </a:p>
          <a:p>
            <a:endParaRPr lang="pl-PL" dirty="0"/>
          </a:p>
        </p:txBody>
      </p:sp>
    </p:spTree>
    <p:extLst>
      <p:ext uri="{BB962C8B-B14F-4D97-AF65-F5344CB8AC3E}">
        <p14:creationId xmlns:p14="http://schemas.microsoft.com/office/powerpoint/2010/main" val="2711443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POTRENUJ</a:t>
            </a:r>
            <a:endParaRPr lang="pl-PL" sz="2400" dirty="0"/>
          </a:p>
        </p:txBody>
      </p:sp>
      <p:sp>
        <p:nvSpPr>
          <p:cNvPr id="4" name="Prostokąt 3"/>
          <p:cNvSpPr/>
          <p:nvPr/>
        </p:nvSpPr>
        <p:spPr>
          <a:xfrm>
            <a:off x="467544" y="1196752"/>
            <a:ext cx="8208912" cy="3970318"/>
          </a:xfrm>
          <a:prstGeom prst="rect">
            <a:avLst/>
          </a:prstGeom>
        </p:spPr>
        <p:txBody>
          <a:bodyPr wrap="square">
            <a:spAutoFit/>
          </a:bodyPr>
          <a:lstStyle/>
          <a:p>
            <a:r>
              <a:rPr lang="pl-PL" b="1" dirty="0"/>
              <a:t>Ćw. 4. </a:t>
            </a:r>
          </a:p>
          <a:p>
            <a:r>
              <a:rPr lang="pl-PL" i="1" dirty="0"/>
              <a:t>Popraw błędy językowe we fragmencie wypracowania. Przeredaguj tak, aby było poprawnie pod względem językowym</a:t>
            </a:r>
            <a:r>
              <a:rPr lang="pl-PL" i="1" dirty="0" smtClean="0"/>
              <a:t>:</a:t>
            </a:r>
          </a:p>
          <a:p>
            <a:endParaRPr lang="pl-PL" i="1" dirty="0"/>
          </a:p>
          <a:p>
            <a:r>
              <a:rPr lang="pl-PL" dirty="0"/>
              <a:t>(...)Jest nim najmłodszy członek rodziny Artur. Zauważa bowiem, że w domu panuje bezkształt i za nic nie przypomina domu szanującej się polskiej rodziny. Narzuca członkom rodziny to, że nic nie robią, albo nawet nie starają się nic robić w kierunku poprawy bytu. Wypomina im między innymi to, że kiedy umarł dziadek (co było 10 lat temu), katafalk po nim do dnia dzisiejszego nie został usunięty. Wspomina też to, że jego wózek dziecinny nie został wyniesiony na strych. Jego ojciec Stomil starał się wytłumaczyć tym, że cała rodzina żyje sobie beztrosko i swobodzie oraz tym, że nie przywiązuje uwagi do „pomników przeszłości”(...)</a:t>
            </a:r>
          </a:p>
        </p:txBody>
      </p:sp>
    </p:spTree>
    <p:extLst>
      <p:ext uri="{BB962C8B-B14F-4D97-AF65-F5344CB8AC3E}">
        <p14:creationId xmlns:p14="http://schemas.microsoft.com/office/powerpoint/2010/main" val="2117844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ODSŁONA 2 - JĘZYK</a:t>
            </a:r>
            <a:endParaRPr lang="pl-PL" sz="24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475572243"/>
              </p:ext>
            </p:extLst>
          </p:nvPr>
        </p:nvGraphicFramePr>
        <p:xfrm>
          <a:off x="611560" y="1484784"/>
          <a:ext cx="7920880" cy="3200400"/>
        </p:xfrm>
        <a:graphic>
          <a:graphicData uri="http://schemas.openxmlformats.org/drawingml/2006/table">
            <a:tbl>
              <a:tblPr firstRow="1" bandRow="1">
                <a:tableStyleId>{5C22544A-7EE6-4342-B048-85BDC9FD1C3A}</a:tableStyleId>
              </a:tblPr>
              <a:tblGrid>
                <a:gridCol w="7157181"/>
                <a:gridCol w="763699"/>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0" kern="1200" dirty="0" smtClean="0">
                          <a:solidFill>
                            <a:schemeClr val="tx1"/>
                          </a:solidFill>
                          <a:effectLst/>
                          <a:latin typeface="+mn-lt"/>
                          <a:ea typeface="+mn-ea"/>
                          <a:cs typeface="+mn-cs"/>
                        </a:rPr>
                        <a:t>język w całej pracy komunikatywny, poprawna, urozmaicona składnia, poprawne: słownictwo, frazeologia, fleksja;</a:t>
                      </a:r>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0" kern="1200" dirty="0" smtClean="0">
                          <a:solidFill>
                            <a:schemeClr val="tx1"/>
                          </a:solidFill>
                          <a:effectLst/>
                          <a:latin typeface="+mn-lt"/>
                          <a:ea typeface="+mn-ea"/>
                          <a:cs typeface="+mn-cs"/>
                        </a:rPr>
                        <a:t>12 p. </a:t>
                      </a:r>
                    </a:p>
                    <a:p>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l-PL" sz="1800" b="0" kern="1200" dirty="0" smtClean="0">
                          <a:solidFill>
                            <a:schemeClr val="dk1"/>
                          </a:solidFill>
                          <a:effectLst/>
                          <a:latin typeface="+mn-lt"/>
                          <a:ea typeface="+mn-ea"/>
                          <a:cs typeface="+mn-cs"/>
                        </a:rPr>
                        <a:t>język w całej pracy komunikatywny, poprawne: składnia, słownictwo, frazeologia i fleksja;</a:t>
                      </a:r>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b="0" dirty="0" smtClean="0">
                          <a:solidFill>
                            <a:schemeClr val="tx1"/>
                          </a:solidFill>
                        </a:rPr>
                        <a:t>9 p.</a:t>
                      </a:r>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l-PL" sz="1800" kern="1200" dirty="0" smtClean="0">
                          <a:solidFill>
                            <a:schemeClr val="dk1"/>
                          </a:solidFill>
                          <a:effectLst/>
                          <a:latin typeface="+mn-lt"/>
                          <a:ea typeface="+mn-ea"/>
                          <a:cs typeface="+mn-cs"/>
                        </a:rPr>
                        <a:t>język w całej pracy komunikatywny, poprawna fleksja, w większości poprawne: składnia, słownictwo, frazeologia;</a:t>
                      </a:r>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b="0" dirty="0" smtClean="0">
                          <a:solidFill>
                            <a:schemeClr val="tx1"/>
                          </a:solidFill>
                        </a:rPr>
                        <a:t>6 p.</a:t>
                      </a:r>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l-PL" sz="1800" kern="1200" dirty="0" smtClean="0">
                          <a:solidFill>
                            <a:schemeClr val="dk1"/>
                          </a:solidFill>
                          <a:effectLst/>
                          <a:latin typeface="+mn-lt"/>
                          <a:ea typeface="+mn-ea"/>
                          <a:cs typeface="+mn-cs"/>
                        </a:rPr>
                        <a:t>język w pracy komunikatywny mimo błędów składniowych, leksykalnych (słownictwo i frazeologia), fleksyjnych; </a:t>
                      </a:r>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b="0" dirty="0" smtClean="0">
                          <a:solidFill>
                            <a:schemeClr val="tx1"/>
                          </a:solidFill>
                        </a:rPr>
                        <a:t>3 p.</a:t>
                      </a:r>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pl-PL" sz="1800" kern="1200" dirty="0" smtClean="0">
                          <a:solidFill>
                            <a:schemeClr val="dk1"/>
                          </a:solidFill>
                          <a:effectLst/>
                          <a:latin typeface="+mn-lt"/>
                          <a:ea typeface="+mn-ea"/>
                          <a:cs typeface="+mn-cs"/>
                        </a:rPr>
                        <a:t>język w pracy komunikatywny mimo błędów fleksyjnych, licznych błędów składniowych, leksykalnych.</a:t>
                      </a:r>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pl-PL" b="0" dirty="0" smtClean="0">
                          <a:solidFill>
                            <a:schemeClr val="tx1"/>
                          </a:solidFill>
                        </a:rPr>
                        <a:t>1 p.</a:t>
                      </a:r>
                      <a:endParaRPr lang="pl-PL"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Prostokąt 4"/>
          <p:cNvSpPr/>
          <p:nvPr/>
        </p:nvSpPr>
        <p:spPr>
          <a:xfrm>
            <a:off x="467544" y="908720"/>
            <a:ext cx="3921266" cy="369332"/>
          </a:xfrm>
          <a:prstGeom prst="rect">
            <a:avLst/>
          </a:prstGeom>
        </p:spPr>
        <p:txBody>
          <a:bodyPr wrap="none">
            <a:spAutoFit/>
          </a:bodyPr>
          <a:lstStyle/>
          <a:p>
            <a:r>
              <a:rPr lang="pl-PL" dirty="0"/>
              <a:t>JĘZYK (maksymalnie 12 punktów) </a:t>
            </a:r>
          </a:p>
        </p:txBody>
      </p:sp>
      <p:sp>
        <p:nvSpPr>
          <p:cNvPr id="6" name="Prostokąt 5"/>
          <p:cNvSpPr/>
          <p:nvPr/>
        </p:nvSpPr>
        <p:spPr>
          <a:xfrm>
            <a:off x="467544" y="5157192"/>
            <a:ext cx="8208912" cy="646331"/>
          </a:xfrm>
          <a:prstGeom prst="rect">
            <a:avLst/>
          </a:prstGeom>
        </p:spPr>
        <p:txBody>
          <a:bodyPr wrap="square">
            <a:spAutoFit/>
          </a:bodyPr>
          <a:lstStyle/>
          <a:p>
            <a:r>
              <a:rPr lang="pl-PL" i="1" dirty="0"/>
              <a:t>Uwaga: jeśli powyższe kryteria nie zostały spełnione, nie przyznaje się punktów.</a:t>
            </a:r>
            <a:endParaRPr lang="pl-PL" dirty="0"/>
          </a:p>
        </p:txBody>
      </p:sp>
    </p:spTree>
    <p:extLst>
      <p:ext uri="{BB962C8B-B14F-4D97-AF65-F5344CB8AC3E}">
        <p14:creationId xmlns:p14="http://schemas.microsoft.com/office/powerpoint/2010/main" val="3846788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TYPY BŁĘDÓW</a:t>
            </a:r>
            <a:endParaRPr lang="pl-PL" sz="2400" dirty="0"/>
          </a:p>
        </p:txBody>
      </p:sp>
      <p:sp>
        <p:nvSpPr>
          <p:cNvPr id="7" name="Prostokąt 6"/>
          <p:cNvSpPr/>
          <p:nvPr/>
        </p:nvSpPr>
        <p:spPr>
          <a:xfrm>
            <a:off x="467544" y="1196752"/>
            <a:ext cx="8208912" cy="2031325"/>
          </a:xfrm>
          <a:prstGeom prst="rect">
            <a:avLst/>
          </a:prstGeom>
        </p:spPr>
        <p:txBody>
          <a:bodyPr wrap="square">
            <a:spAutoFit/>
          </a:bodyPr>
          <a:lstStyle/>
          <a:p>
            <a:r>
              <a:rPr lang="pl-PL" dirty="0"/>
              <a:t>W ocenianiu wypracowań i kierowaniu pracą ucznia nad kształtowaniem sprawności językowo - stylistycznej przydatna jest (wspólna dla wszystkich) klasyfikacja błędów, którą stosuje egzaminator okręgowej komisji egzaminacyjnej. Opracowano ją na podstawie: </a:t>
            </a:r>
            <a:endParaRPr lang="pl-PL" dirty="0" smtClean="0"/>
          </a:p>
          <a:p>
            <a:endParaRPr lang="pl-PL" dirty="0"/>
          </a:p>
          <a:p>
            <a:pPr marL="285750" indent="-285750">
              <a:buFont typeface="Arial" pitchFamily="34" charset="0"/>
              <a:buChar char="•"/>
            </a:pPr>
            <a:r>
              <a:rPr lang="pl-PL" dirty="0" smtClean="0"/>
              <a:t>A</a:t>
            </a:r>
            <a:r>
              <a:rPr lang="pl-PL" dirty="0"/>
              <a:t>. </a:t>
            </a:r>
            <a:r>
              <a:rPr lang="pl-PL" dirty="0" err="1"/>
              <a:t>Cegieła</a:t>
            </a:r>
            <a:r>
              <a:rPr lang="pl-PL" dirty="0"/>
              <a:t>, A Markowski Z polszczyzną za pan brat, Warszawa 1982 </a:t>
            </a:r>
          </a:p>
          <a:p>
            <a:pPr marL="285750" indent="-285750">
              <a:buFont typeface="Arial" pitchFamily="34" charset="0"/>
              <a:buChar char="•"/>
            </a:pPr>
            <a:r>
              <a:rPr lang="pl-PL" dirty="0" smtClean="0"/>
              <a:t>A</a:t>
            </a:r>
            <a:r>
              <a:rPr lang="pl-PL" dirty="0"/>
              <a:t>. Markowski Nowy słownik poprawnej polszczyzny, Warszawa 1999 </a:t>
            </a:r>
          </a:p>
        </p:txBody>
      </p:sp>
    </p:spTree>
    <p:extLst>
      <p:ext uri="{BB962C8B-B14F-4D97-AF65-F5344CB8AC3E}">
        <p14:creationId xmlns:p14="http://schemas.microsoft.com/office/powerpoint/2010/main" val="25135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BŁĘDY GRAMATYCZNE</a:t>
            </a:r>
            <a:endParaRPr lang="pl-PL" sz="2400" dirty="0"/>
          </a:p>
        </p:txBody>
      </p:sp>
      <p:sp>
        <p:nvSpPr>
          <p:cNvPr id="7" name="Prostokąt 6"/>
          <p:cNvSpPr/>
          <p:nvPr/>
        </p:nvSpPr>
        <p:spPr>
          <a:xfrm>
            <a:off x="467544" y="1196752"/>
            <a:ext cx="8208912" cy="4801314"/>
          </a:xfrm>
          <a:prstGeom prst="rect">
            <a:avLst/>
          </a:prstGeom>
        </p:spPr>
        <p:txBody>
          <a:bodyPr wrap="square">
            <a:spAutoFit/>
          </a:bodyPr>
          <a:lstStyle/>
          <a:p>
            <a:pPr marL="342900" indent="-342900">
              <a:buFont typeface="+mj-lt"/>
              <a:buAutoNum type="arabicPeriod"/>
            </a:pPr>
            <a:r>
              <a:rPr lang="pl-PL" b="1" dirty="0" smtClean="0"/>
              <a:t>błędy </a:t>
            </a:r>
            <a:r>
              <a:rPr lang="pl-PL" b="1" dirty="0"/>
              <a:t>fleksyjne, czyli: </a:t>
            </a:r>
            <a:endParaRPr lang="pl-PL" dirty="0"/>
          </a:p>
          <a:p>
            <a:pPr marL="342900" indent="-342900">
              <a:buFont typeface="+mj-lt"/>
              <a:buAutoNum type="alphaLcPeriod"/>
            </a:pPr>
            <a:r>
              <a:rPr lang="pl-PL" i="1" dirty="0" smtClean="0"/>
              <a:t>nieodmienianie </a:t>
            </a:r>
            <a:r>
              <a:rPr lang="pl-PL" i="1" dirty="0"/>
              <a:t>wyrazów</a:t>
            </a:r>
            <a:r>
              <a:rPr lang="pl-PL" dirty="0"/>
              <a:t>, np. nieodmienianie liczebników, nieodmienianie polskich nazwisk, np. </a:t>
            </a:r>
            <a:r>
              <a:rPr lang="pl-PL" dirty="0">
                <a:solidFill>
                  <a:srgbClr val="FF0000"/>
                </a:solidFill>
              </a:rPr>
              <a:t>Zawarła związek małżeński z Janem Cierpisz, Rekordu Janusza Sidło długo nikt nie pobił; </a:t>
            </a:r>
            <a:r>
              <a:rPr lang="pl-PL" dirty="0"/>
              <a:t>nieodmienianie imion polskich zakończonych na „o”, np. </a:t>
            </a:r>
            <a:r>
              <a:rPr lang="pl-PL" dirty="0">
                <a:solidFill>
                  <a:srgbClr val="FF0000"/>
                </a:solidFill>
              </a:rPr>
              <a:t>Hugo Kołłątaja, Bruna </a:t>
            </a:r>
            <a:r>
              <a:rPr lang="pl-PL" dirty="0" smtClean="0">
                <a:solidFill>
                  <a:srgbClr val="FF0000"/>
                </a:solidFill>
              </a:rPr>
              <a:t>Walickiego</a:t>
            </a:r>
            <a:r>
              <a:rPr lang="pl-PL" dirty="0" smtClean="0"/>
              <a:t>;</a:t>
            </a:r>
            <a:endParaRPr lang="pl-PL" dirty="0"/>
          </a:p>
          <a:p>
            <a:pPr marL="342900" indent="-342900">
              <a:buFont typeface="+mj-lt"/>
              <a:buAutoNum type="alphaLcPeriod"/>
            </a:pPr>
            <a:r>
              <a:rPr lang="pl-PL" i="1" dirty="0" smtClean="0"/>
              <a:t>błędna </a:t>
            </a:r>
            <a:r>
              <a:rPr lang="pl-PL" i="1" dirty="0"/>
              <a:t>odmiana wyrazów</a:t>
            </a:r>
            <a:r>
              <a:rPr lang="pl-PL" dirty="0"/>
              <a:t>, np. nazwisk kobiet, np. </a:t>
            </a:r>
            <a:r>
              <a:rPr lang="pl-PL" dirty="0" err="1">
                <a:solidFill>
                  <a:srgbClr val="FF0000"/>
                </a:solidFill>
              </a:rPr>
              <a:t>Billewiczównej</a:t>
            </a:r>
            <a:r>
              <a:rPr lang="pl-PL" dirty="0"/>
              <a:t>, błędna odmiana nazw miejscowości, np. </a:t>
            </a:r>
            <a:r>
              <a:rPr lang="pl-PL" dirty="0">
                <a:solidFill>
                  <a:srgbClr val="FF0000"/>
                </a:solidFill>
              </a:rPr>
              <a:t>w </a:t>
            </a:r>
            <a:r>
              <a:rPr lang="pl-PL" dirty="0" smtClean="0">
                <a:solidFill>
                  <a:srgbClr val="FF0000"/>
                </a:solidFill>
              </a:rPr>
              <a:t>Jabłonnej</a:t>
            </a:r>
            <a:r>
              <a:rPr lang="pl-PL" dirty="0" smtClean="0"/>
              <a:t>;</a:t>
            </a:r>
            <a:endParaRPr lang="pl-PL" dirty="0"/>
          </a:p>
          <a:p>
            <a:pPr marL="342900" indent="-342900">
              <a:buFont typeface="+mj-lt"/>
              <a:buAutoNum type="alphaLcPeriod"/>
            </a:pPr>
            <a:r>
              <a:rPr lang="pl-PL" i="1" dirty="0" smtClean="0"/>
              <a:t>nadawanie </a:t>
            </a:r>
            <a:r>
              <a:rPr lang="pl-PL" i="1" dirty="0"/>
              <a:t>rzeczownikom niewłaściwego rodzaju</a:t>
            </a:r>
            <a:r>
              <a:rPr lang="pl-PL" dirty="0"/>
              <a:t>, np. </a:t>
            </a:r>
            <a:r>
              <a:rPr lang="pl-PL" dirty="0">
                <a:solidFill>
                  <a:srgbClr val="FF0000"/>
                </a:solidFill>
              </a:rPr>
              <a:t>ten pomarańcz, ten </a:t>
            </a:r>
            <a:r>
              <a:rPr lang="pl-PL" dirty="0" smtClean="0">
                <a:solidFill>
                  <a:srgbClr val="FF0000"/>
                </a:solidFill>
              </a:rPr>
              <a:t>niedołęga</a:t>
            </a:r>
            <a:r>
              <a:rPr lang="pl-PL" dirty="0" smtClean="0"/>
              <a:t>;</a:t>
            </a:r>
            <a:endParaRPr lang="pl-PL" dirty="0"/>
          </a:p>
          <a:p>
            <a:pPr marL="342900" indent="-342900">
              <a:buFont typeface="+mj-lt"/>
              <a:buAutoNum type="alphaLcPeriod"/>
            </a:pPr>
            <a:r>
              <a:rPr lang="pl-PL" i="1" dirty="0" smtClean="0"/>
              <a:t>błędne </a:t>
            </a:r>
            <a:r>
              <a:rPr lang="pl-PL" i="1" dirty="0"/>
              <a:t>stopniowanie przymiotników, stosowanie niewłaściwego rodzaju stopniowania</a:t>
            </a:r>
            <a:r>
              <a:rPr lang="pl-PL" dirty="0"/>
              <a:t>, np. </a:t>
            </a:r>
            <a:r>
              <a:rPr lang="pl-PL" dirty="0">
                <a:solidFill>
                  <a:srgbClr val="FF0000"/>
                </a:solidFill>
              </a:rPr>
              <a:t>bardziej mądry</a:t>
            </a:r>
            <a:r>
              <a:rPr lang="pl-PL" dirty="0"/>
              <a:t> lub łączenie dwóch rodzajów stopniowania, np. </a:t>
            </a:r>
            <a:r>
              <a:rPr lang="pl-PL" dirty="0">
                <a:solidFill>
                  <a:srgbClr val="FF0000"/>
                </a:solidFill>
              </a:rPr>
              <a:t>bardziej </a:t>
            </a:r>
            <a:r>
              <a:rPr lang="pl-PL" dirty="0" smtClean="0">
                <a:solidFill>
                  <a:srgbClr val="FF0000"/>
                </a:solidFill>
              </a:rPr>
              <a:t>mądrzejszy</a:t>
            </a:r>
            <a:r>
              <a:rPr lang="pl-PL" dirty="0" smtClean="0"/>
              <a:t>;</a:t>
            </a:r>
            <a:endParaRPr lang="pl-PL" dirty="0"/>
          </a:p>
          <a:p>
            <a:pPr marL="342900" indent="-342900">
              <a:buFont typeface="+mj-lt"/>
              <a:buAutoNum type="alphaLcPeriod"/>
            </a:pPr>
            <a:r>
              <a:rPr lang="pl-PL" i="1" dirty="0" smtClean="0"/>
              <a:t>nieuwzględnianie </a:t>
            </a:r>
            <a:r>
              <a:rPr lang="pl-PL" i="1" dirty="0"/>
              <a:t>różnic między męską i żeńską formą czasowników</a:t>
            </a:r>
            <a:r>
              <a:rPr lang="pl-PL" dirty="0"/>
              <a:t>, np. </a:t>
            </a:r>
            <a:r>
              <a:rPr lang="pl-PL" dirty="0" err="1" smtClean="0">
                <a:solidFill>
                  <a:srgbClr val="FF0000"/>
                </a:solidFill>
              </a:rPr>
              <a:t>przyszłem</a:t>
            </a:r>
            <a:r>
              <a:rPr lang="pl-PL" dirty="0" smtClean="0"/>
              <a:t>;</a:t>
            </a:r>
            <a:endParaRPr lang="pl-PL" dirty="0"/>
          </a:p>
          <a:p>
            <a:pPr marL="342900" indent="-342900">
              <a:buFont typeface="+mj-lt"/>
              <a:buAutoNum type="alphaLcPeriod"/>
            </a:pPr>
            <a:r>
              <a:rPr lang="pl-PL" i="1" dirty="0" smtClean="0"/>
              <a:t>błędna </a:t>
            </a:r>
            <a:r>
              <a:rPr lang="pl-PL" i="1" dirty="0"/>
              <a:t>forma czasowników powstająca na skutek skrzyżowania różnych wzorców odmiany</a:t>
            </a:r>
            <a:r>
              <a:rPr lang="pl-PL" dirty="0"/>
              <a:t>, np. </a:t>
            </a:r>
            <a:r>
              <a:rPr lang="pl-PL" dirty="0" err="1">
                <a:solidFill>
                  <a:srgbClr val="FF0000"/>
                </a:solidFill>
              </a:rPr>
              <a:t>przekonywuję</a:t>
            </a:r>
            <a:r>
              <a:rPr lang="pl-PL" dirty="0">
                <a:solidFill>
                  <a:srgbClr val="FF0000"/>
                </a:solidFill>
              </a:rPr>
              <a:t> i </a:t>
            </a:r>
            <a:r>
              <a:rPr lang="pl-PL" dirty="0" smtClean="0">
                <a:solidFill>
                  <a:srgbClr val="FF0000"/>
                </a:solidFill>
              </a:rPr>
              <a:t>przekonywujący</a:t>
            </a:r>
            <a:r>
              <a:rPr lang="pl-PL" dirty="0"/>
              <a:t>.</a:t>
            </a:r>
          </a:p>
        </p:txBody>
      </p:sp>
    </p:spTree>
    <p:extLst>
      <p:ext uri="{BB962C8B-B14F-4D97-AF65-F5344CB8AC3E}">
        <p14:creationId xmlns:p14="http://schemas.microsoft.com/office/powerpoint/2010/main" val="3148064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BŁĘDY GRAMATYCZNE</a:t>
            </a:r>
            <a:endParaRPr lang="pl-PL" sz="2400" dirty="0"/>
          </a:p>
        </p:txBody>
      </p:sp>
      <p:sp>
        <p:nvSpPr>
          <p:cNvPr id="7" name="Prostokąt 6"/>
          <p:cNvSpPr/>
          <p:nvPr/>
        </p:nvSpPr>
        <p:spPr>
          <a:xfrm>
            <a:off x="467544" y="1196752"/>
            <a:ext cx="8208912" cy="4801314"/>
          </a:xfrm>
          <a:prstGeom prst="rect">
            <a:avLst/>
          </a:prstGeom>
        </p:spPr>
        <p:txBody>
          <a:bodyPr wrap="square">
            <a:spAutoFit/>
          </a:bodyPr>
          <a:lstStyle/>
          <a:p>
            <a:pPr marL="342900" indent="-342900">
              <a:buFont typeface="+mj-lt"/>
              <a:buAutoNum type="arabicPeriod" startAt="2"/>
            </a:pPr>
            <a:r>
              <a:rPr lang="pl-PL" b="1" dirty="0" smtClean="0"/>
              <a:t>błędy składniowe, </a:t>
            </a:r>
            <a:r>
              <a:rPr lang="pl-PL" b="1" dirty="0"/>
              <a:t>czyli: </a:t>
            </a:r>
            <a:endParaRPr lang="pl-PL" dirty="0"/>
          </a:p>
          <a:p>
            <a:pPr marL="342900" indent="-342900">
              <a:buFont typeface="+mj-lt"/>
              <a:buAutoNum type="alphaLcPeriod"/>
            </a:pPr>
            <a:r>
              <a:rPr lang="pl-PL" i="1" dirty="0" smtClean="0"/>
              <a:t>naruszenie </a:t>
            </a:r>
            <a:r>
              <a:rPr lang="pl-PL" i="1" dirty="0"/>
              <a:t>związku zgody</a:t>
            </a:r>
            <a:r>
              <a:rPr lang="pl-PL" dirty="0"/>
              <a:t>, np</a:t>
            </a:r>
            <a:r>
              <a:rPr lang="pl-PL" dirty="0" smtClean="0"/>
              <a:t>. </a:t>
            </a:r>
            <a:r>
              <a:rPr lang="pl-PL" dirty="0">
                <a:solidFill>
                  <a:srgbClr val="FF0000"/>
                </a:solidFill>
              </a:rPr>
              <a:t>Wujostwo przyjechało do nas na całe </a:t>
            </a:r>
            <a:r>
              <a:rPr lang="pl-PL" dirty="0" smtClean="0">
                <a:solidFill>
                  <a:srgbClr val="FF0000"/>
                </a:solidFill>
              </a:rPr>
              <a:t>lato.</a:t>
            </a:r>
            <a:r>
              <a:rPr lang="pl-PL" dirty="0" smtClean="0"/>
              <a:t> </a:t>
            </a:r>
            <a:r>
              <a:rPr lang="pl-PL" dirty="0">
                <a:solidFill>
                  <a:srgbClr val="FF0000"/>
                </a:solidFill>
              </a:rPr>
              <a:t>Do Kmicica przyszedł stary </a:t>
            </a:r>
            <a:r>
              <a:rPr lang="pl-PL" dirty="0" err="1">
                <a:solidFill>
                  <a:srgbClr val="FF0000"/>
                </a:solidFill>
              </a:rPr>
              <a:t>Kiemlicz</a:t>
            </a:r>
            <a:r>
              <a:rPr lang="pl-PL" dirty="0">
                <a:solidFill>
                  <a:srgbClr val="FF0000"/>
                </a:solidFill>
              </a:rPr>
              <a:t> i synowie</a:t>
            </a:r>
            <a:r>
              <a:rPr lang="pl-PL" dirty="0" smtClean="0">
                <a:solidFill>
                  <a:srgbClr val="FF0000"/>
                </a:solidFill>
              </a:rPr>
              <a:t>.</a:t>
            </a:r>
            <a:r>
              <a:rPr lang="pl-PL" dirty="0" smtClean="0"/>
              <a:t>; </a:t>
            </a:r>
            <a:endParaRPr lang="pl-PL" dirty="0"/>
          </a:p>
          <a:p>
            <a:pPr marL="342900" indent="-342900">
              <a:buFont typeface="+mj-lt"/>
              <a:buAutoNum type="alphaLcPeriod"/>
            </a:pPr>
            <a:r>
              <a:rPr lang="pl-PL" i="1" dirty="0" smtClean="0"/>
              <a:t>naruszenie </a:t>
            </a:r>
            <a:r>
              <a:rPr lang="pl-PL" i="1" dirty="0"/>
              <a:t>związku rządu </a:t>
            </a:r>
            <a:r>
              <a:rPr lang="pl-PL" i="1" dirty="0" smtClean="0"/>
              <a:t>polegające </a:t>
            </a:r>
            <a:r>
              <a:rPr lang="pl-PL" i="1" dirty="0"/>
              <a:t>najczęściej na stosowaniu formy biernika tam, gdzie powinna być zastosowana forma dopełniacza, użyciu niewłaściwego spójnika lub pomyleniem zakresu użycia bezokolicznika i rzeczownika odczasownikowego</a:t>
            </a:r>
            <a:r>
              <a:rPr lang="pl-PL" dirty="0"/>
              <a:t>, np. </a:t>
            </a:r>
            <a:r>
              <a:rPr lang="pl-PL" dirty="0">
                <a:solidFill>
                  <a:srgbClr val="FF0000"/>
                </a:solidFill>
              </a:rPr>
              <a:t>Nie trzeba zwracać uwagę na wszystkie błędy wypowiedzi ustnej</a:t>
            </a:r>
            <a:r>
              <a:rPr lang="pl-PL" dirty="0" smtClean="0">
                <a:solidFill>
                  <a:srgbClr val="FF0000"/>
                </a:solidFill>
              </a:rPr>
              <a:t>. </a:t>
            </a:r>
            <a:r>
              <a:rPr lang="pl-PL" dirty="0">
                <a:solidFill>
                  <a:srgbClr val="FF0000"/>
                </a:solidFill>
              </a:rPr>
              <a:t>Udostępnienie sali gimnastycznej dla uczniów możliwe jest dopiero po zakończeniu </a:t>
            </a:r>
            <a:r>
              <a:rPr lang="pl-PL" dirty="0" smtClean="0">
                <a:solidFill>
                  <a:srgbClr val="FF0000"/>
                </a:solidFill>
              </a:rPr>
              <a:t>lekcji. Dyrektor </a:t>
            </a:r>
            <a:r>
              <a:rPr lang="pl-PL" dirty="0">
                <a:solidFill>
                  <a:srgbClr val="FF0000"/>
                </a:solidFill>
              </a:rPr>
              <a:t>szkoły umożliwił nam wyjść na wystawę do muzeum</a:t>
            </a:r>
            <a:r>
              <a:rPr lang="pl-PL" dirty="0" smtClean="0">
                <a:solidFill>
                  <a:srgbClr val="FF0000"/>
                </a:solidFill>
              </a:rPr>
              <a:t>.</a:t>
            </a:r>
            <a:r>
              <a:rPr lang="pl-PL" dirty="0" smtClean="0"/>
              <a:t>; </a:t>
            </a:r>
            <a:endParaRPr lang="pl-PL" dirty="0"/>
          </a:p>
          <a:p>
            <a:pPr marL="342900" indent="-342900">
              <a:buFont typeface="+mj-lt"/>
              <a:buAutoNum type="alphaLcPeriod"/>
            </a:pPr>
            <a:r>
              <a:rPr lang="pl-PL" i="1" dirty="0" smtClean="0"/>
              <a:t>połączenie </a:t>
            </a:r>
            <a:r>
              <a:rPr lang="pl-PL" i="1" dirty="0"/>
              <a:t>w całość dwóch przyimków z jednym rzeczownikiem, który jest użyty w przypadku wymaganym tylko przez jeden z przyimków</a:t>
            </a:r>
            <a:r>
              <a:rPr lang="pl-PL" dirty="0"/>
              <a:t>, np. </a:t>
            </a:r>
            <a:r>
              <a:rPr lang="pl-PL" dirty="0">
                <a:solidFill>
                  <a:srgbClr val="FF0000"/>
                </a:solidFill>
              </a:rPr>
              <a:t>Kostiumy można oglądać przed i po spektaklu</a:t>
            </a:r>
            <a:r>
              <a:rPr lang="pl-PL" dirty="0" smtClean="0">
                <a:solidFill>
                  <a:srgbClr val="FF0000"/>
                </a:solidFill>
              </a:rPr>
              <a:t>.</a:t>
            </a:r>
            <a:r>
              <a:rPr lang="pl-PL" dirty="0" smtClean="0"/>
              <a:t>;</a:t>
            </a:r>
            <a:endParaRPr lang="pl-PL" dirty="0"/>
          </a:p>
          <a:p>
            <a:pPr marL="342900" indent="-342900">
              <a:buFont typeface="+mj-lt"/>
              <a:buAutoNum type="alphaLcPeriod"/>
            </a:pPr>
            <a:r>
              <a:rPr lang="pl-PL" i="1" dirty="0" smtClean="0"/>
              <a:t>użycie </a:t>
            </a:r>
            <a:r>
              <a:rPr lang="pl-PL" i="1" dirty="0"/>
              <a:t>przyimków w niewłaściwym znaczeniu</a:t>
            </a:r>
            <a:r>
              <a:rPr lang="pl-PL" dirty="0"/>
              <a:t>, np. gdzie w znaczeniu który </a:t>
            </a:r>
            <a:r>
              <a:rPr lang="pl-PL" dirty="0">
                <a:solidFill>
                  <a:srgbClr val="FF0000"/>
                </a:solidFill>
              </a:rPr>
              <a:t>Czytałem niedawno Potop, gdzie zamieszczono kadry z filmu Hoffmana</a:t>
            </a:r>
            <a:r>
              <a:rPr lang="pl-PL" dirty="0" smtClean="0">
                <a:solidFill>
                  <a:srgbClr val="FF0000"/>
                </a:solidFill>
              </a:rPr>
              <a:t>.</a:t>
            </a:r>
            <a:r>
              <a:rPr lang="pl-PL" dirty="0" smtClean="0"/>
              <a:t>;</a:t>
            </a:r>
            <a:endParaRPr lang="pl-PL" dirty="0"/>
          </a:p>
        </p:txBody>
      </p:sp>
    </p:spTree>
    <p:extLst>
      <p:ext uri="{BB962C8B-B14F-4D97-AF65-F5344CB8AC3E}">
        <p14:creationId xmlns:p14="http://schemas.microsoft.com/office/powerpoint/2010/main" val="1153253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BŁĘDY GRAMATYCZNE</a:t>
            </a:r>
            <a:endParaRPr lang="pl-PL" sz="2400" dirty="0"/>
          </a:p>
        </p:txBody>
      </p:sp>
      <p:sp>
        <p:nvSpPr>
          <p:cNvPr id="7" name="Prostokąt 6"/>
          <p:cNvSpPr/>
          <p:nvPr/>
        </p:nvSpPr>
        <p:spPr>
          <a:xfrm>
            <a:off x="467544" y="1196752"/>
            <a:ext cx="8208912" cy="5355312"/>
          </a:xfrm>
          <a:prstGeom prst="rect">
            <a:avLst/>
          </a:prstGeom>
        </p:spPr>
        <p:txBody>
          <a:bodyPr wrap="square">
            <a:spAutoFit/>
          </a:bodyPr>
          <a:lstStyle/>
          <a:p>
            <a:pPr marL="342900" indent="-342900">
              <a:buFont typeface="+mj-lt"/>
              <a:buAutoNum type="alphaLcPeriod" startAt="5"/>
            </a:pPr>
            <a:r>
              <a:rPr lang="pl-PL" i="1" dirty="0" smtClean="0"/>
              <a:t>naruszenie </a:t>
            </a:r>
            <a:r>
              <a:rPr lang="pl-PL" i="1" dirty="0"/>
              <a:t>normy w związkach składniowych liczebnika </a:t>
            </a:r>
            <a:r>
              <a:rPr lang="pl-PL" i="1" dirty="0" smtClean="0"/>
              <a:t>zgody </a:t>
            </a:r>
            <a:r>
              <a:rPr lang="pl-PL" i="1" dirty="0"/>
              <a:t>i rządu</a:t>
            </a:r>
            <a:r>
              <a:rPr lang="pl-PL" dirty="0"/>
              <a:t>, np. </a:t>
            </a:r>
            <a:r>
              <a:rPr lang="pl-PL" dirty="0">
                <a:solidFill>
                  <a:srgbClr val="FF0000"/>
                </a:solidFill>
              </a:rPr>
              <a:t>Pięć dzieci siedziało na ławce</a:t>
            </a:r>
            <a:r>
              <a:rPr lang="pl-PL" dirty="0" smtClean="0">
                <a:solidFill>
                  <a:srgbClr val="FF0000"/>
                </a:solidFill>
              </a:rPr>
              <a:t>. </a:t>
            </a:r>
            <a:r>
              <a:rPr lang="pl-PL" dirty="0">
                <a:solidFill>
                  <a:srgbClr val="FF0000"/>
                </a:solidFill>
              </a:rPr>
              <a:t>Spotkanie Ojca Świętego z dwadzieścia jeden tysiącem młodzieży</a:t>
            </a:r>
            <a:r>
              <a:rPr lang="pl-PL" dirty="0" smtClean="0">
                <a:solidFill>
                  <a:srgbClr val="FF0000"/>
                </a:solidFill>
              </a:rPr>
              <a:t>.</a:t>
            </a:r>
            <a:r>
              <a:rPr lang="pl-PL" dirty="0" smtClean="0"/>
              <a:t>; </a:t>
            </a:r>
            <a:endParaRPr lang="pl-PL" dirty="0"/>
          </a:p>
          <a:p>
            <a:pPr marL="342900" indent="-342900">
              <a:buFont typeface="+mj-lt"/>
              <a:buAutoNum type="alphaLcPeriod" startAt="5"/>
            </a:pPr>
            <a:r>
              <a:rPr lang="pl-PL" i="1" dirty="0" smtClean="0"/>
              <a:t>w </a:t>
            </a:r>
            <a:r>
              <a:rPr lang="pl-PL" i="1" dirty="0"/>
              <a:t>zdaniach </a:t>
            </a:r>
            <a:r>
              <a:rPr lang="pl-PL" i="1" dirty="0" smtClean="0"/>
              <a:t>złożonych </a:t>
            </a:r>
            <a:r>
              <a:rPr lang="pl-PL" i="1" dirty="0"/>
              <a:t>rozpoczynanie zdania jedną konstrukcją, a kończenie inną</a:t>
            </a:r>
            <a:r>
              <a:rPr lang="pl-PL" dirty="0"/>
              <a:t>, np. </a:t>
            </a:r>
            <a:r>
              <a:rPr lang="pl-PL" dirty="0">
                <a:solidFill>
                  <a:srgbClr val="FF0000"/>
                </a:solidFill>
              </a:rPr>
              <a:t>Zarówno lektury szkolne, podręczniki i różne encyklopedie czytałem, przygotowując się do </a:t>
            </a:r>
            <a:r>
              <a:rPr lang="pl-PL" dirty="0" smtClean="0">
                <a:solidFill>
                  <a:srgbClr val="FF0000"/>
                </a:solidFill>
              </a:rPr>
              <a:t>matury.</a:t>
            </a:r>
            <a:r>
              <a:rPr lang="pl-PL" dirty="0" smtClean="0"/>
              <a:t>; </a:t>
            </a:r>
            <a:endParaRPr lang="pl-PL" dirty="0"/>
          </a:p>
          <a:p>
            <a:pPr marL="342900" indent="-342900">
              <a:buFont typeface="+mj-lt"/>
              <a:buAutoNum type="alphaLcPeriod" startAt="5"/>
            </a:pPr>
            <a:r>
              <a:rPr lang="pl-PL" i="1" dirty="0" smtClean="0"/>
              <a:t>błędne </a:t>
            </a:r>
            <a:r>
              <a:rPr lang="pl-PL" i="1" dirty="0"/>
              <a:t>zastosowanie imiesłowowych równoważników zdań</a:t>
            </a:r>
            <a:r>
              <a:rPr lang="pl-PL" dirty="0"/>
              <a:t>, np. </a:t>
            </a:r>
            <a:r>
              <a:rPr lang="pl-PL" dirty="0">
                <a:solidFill>
                  <a:srgbClr val="FF0000"/>
                </a:solidFill>
              </a:rPr>
              <a:t>Przygotowując się do matury była piękna, słoneczna pogoda</a:t>
            </a:r>
            <a:r>
              <a:rPr lang="pl-PL" dirty="0" smtClean="0">
                <a:solidFill>
                  <a:srgbClr val="FF0000"/>
                </a:solidFill>
              </a:rPr>
              <a:t>. </a:t>
            </a:r>
            <a:r>
              <a:rPr lang="pl-PL" dirty="0">
                <a:solidFill>
                  <a:srgbClr val="FF0000"/>
                </a:solidFill>
              </a:rPr>
              <a:t>Opublikował kolejny tom poezji, zdobywając w naszym konkursie pierwszą nagrodę.</a:t>
            </a:r>
            <a:r>
              <a:rPr lang="pl-PL" dirty="0"/>
              <a:t>;</a:t>
            </a:r>
          </a:p>
          <a:p>
            <a:pPr marL="342900" indent="-342900">
              <a:buFont typeface="+mj-lt"/>
              <a:buAutoNum type="alphaLcPeriod" startAt="5"/>
            </a:pPr>
            <a:r>
              <a:rPr lang="pl-PL" i="1" dirty="0" smtClean="0"/>
              <a:t>niewłaściwy </a:t>
            </a:r>
            <a:r>
              <a:rPr lang="pl-PL" i="1" dirty="0"/>
              <a:t>szyk wyrazów w zdaniach podrzędnych przydawkowych</a:t>
            </a:r>
            <a:r>
              <a:rPr lang="pl-PL" dirty="0"/>
              <a:t>, np. </a:t>
            </a:r>
            <a:r>
              <a:rPr lang="pl-PL" dirty="0">
                <a:solidFill>
                  <a:srgbClr val="FF0000"/>
                </a:solidFill>
              </a:rPr>
              <a:t>Ciotka Oleńki przygotowała posiłek dla Kmicica, który składał się dużej ilości potraw</a:t>
            </a:r>
            <a:r>
              <a:rPr lang="pl-PL" dirty="0" smtClean="0">
                <a:solidFill>
                  <a:srgbClr val="FF0000"/>
                </a:solidFill>
              </a:rPr>
              <a:t>.</a:t>
            </a:r>
            <a:r>
              <a:rPr lang="pl-PL" dirty="0" smtClean="0"/>
              <a:t>; </a:t>
            </a:r>
            <a:endParaRPr lang="pl-PL" dirty="0"/>
          </a:p>
          <a:p>
            <a:pPr marL="342900" indent="-342900">
              <a:buFont typeface="+mj-lt"/>
              <a:buAutoNum type="alphaLcPeriod" startAt="5"/>
            </a:pPr>
            <a:r>
              <a:rPr lang="pl-PL" i="1" dirty="0" smtClean="0"/>
              <a:t>nieuzasadnione </a:t>
            </a:r>
            <a:r>
              <a:rPr lang="pl-PL" i="1" dirty="0"/>
              <a:t>powtarzanie tych samych struktur składniowych w obrębie jednego zdania</a:t>
            </a:r>
            <a:r>
              <a:rPr lang="pl-PL" dirty="0"/>
              <a:t>, np. </a:t>
            </a:r>
            <a:r>
              <a:rPr lang="pl-PL" dirty="0">
                <a:solidFill>
                  <a:srgbClr val="FF0000"/>
                </a:solidFill>
              </a:rPr>
              <a:t>Przyjaciele Kmicica, który był narzeczonym Oleńki, którą mu stary </a:t>
            </a:r>
            <a:r>
              <a:rPr lang="pl-PL" dirty="0" err="1">
                <a:solidFill>
                  <a:srgbClr val="FF0000"/>
                </a:solidFill>
              </a:rPr>
              <a:t>Billewicz</a:t>
            </a:r>
            <a:r>
              <a:rPr lang="pl-PL" dirty="0">
                <a:solidFill>
                  <a:srgbClr val="FF0000"/>
                </a:solidFill>
              </a:rPr>
              <a:t> zapisał w testamencie, w którym był również zapis o wsi, którą mu </a:t>
            </a:r>
            <a:r>
              <a:rPr lang="pl-PL" dirty="0" err="1">
                <a:solidFill>
                  <a:srgbClr val="FF0000"/>
                </a:solidFill>
              </a:rPr>
              <a:t>Billewicz</a:t>
            </a:r>
            <a:r>
              <a:rPr lang="pl-PL" dirty="0">
                <a:solidFill>
                  <a:srgbClr val="FF0000"/>
                </a:solidFill>
              </a:rPr>
              <a:t> również dał, bardzo wesoło bawili się w dworku</a:t>
            </a:r>
            <a:r>
              <a:rPr lang="pl-PL" dirty="0"/>
              <a:t>.</a:t>
            </a:r>
          </a:p>
          <a:p>
            <a:pPr marL="342900" indent="-342900">
              <a:buFont typeface="+mj-lt"/>
              <a:buAutoNum type="alphaLcPeriod" startAt="5"/>
            </a:pPr>
            <a:endParaRPr lang="pl-PL" dirty="0"/>
          </a:p>
        </p:txBody>
      </p:sp>
    </p:spTree>
    <p:extLst>
      <p:ext uri="{BB962C8B-B14F-4D97-AF65-F5344CB8AC3E}">
        <p14:creationId xmlns:p14="http://schemas.microsoft.com/office/powerpoint/2010/main" val="837315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BŁĘDY LEKSYKALNE</a:t>
            </a:r>
            <a:endParaRPr lang="pl-PL" sz="2400" dirty="0"/>
          </a:p>
        </p:txBody>
      </p:sp>
      <p:sp>
        <p:nvSpPr>
          <p:cNvPr id="7" name="Prostokąt 6"/>
          <p:cNvSpPr/>
          <p:nvPr/>
        </p:nvSpPr>
        <p:spPr>
          <a:xfrm>
            <a:off x="467544" y="1196752"/>
            <a:ext cx="8208912" cy="3970318"/>
          </a:xfrm>
          <a:prstGeom prst="rect">
            <a:avLst/>
          </a:prstGeom>
        </p:spPr>
        <p:txBody>
          <a:bodyPr wrap="square">
            <a:spAutoFit/>
          </a:bodyPr>
          <a:lstStyle/>
          <a:p>
            <a:pPr marL="342900" indent="-342900">
              <a:buFont typeface="+mj-lt"/>
              <a:buAutoNum type="arabicPeriod"/>
            </a:pPr>
            <a:r>
              <a:rPr lang="pl-PL" b="1" dirty="0" smtClean="0"/>
              <a:t>błędy </a:t>
            </a:r>
            <a:r>
              <a:rPr lang="pl-PL" b="1" dirty="0"/>
              <a:t>słownikowe (wyrazowe) </a:t>
            </a:r>
            <a:endParaRPr lang="pl-PL" dirty="0"/>
          </a:p>
          <a:p>
            <a:pPr marL="342900" indent="-342900">
              <a:buFont typeface="+mj-lt"/>
              <a:buAutoNum type="alphaLcPeriod"/>
            </a:pPr>
            <a:r>
              <a:rPr lang="pl-PL" i="1" dirty="0" smtClean="0"/>
              <a:t>użycie </a:t>
            </a:r>
            <a:r>
              <a:rPr lang="pl-PL" i="1" dirty="0"/>
              <a:t>wyrazu w niewłaściwym znaczeniu</a:t>
            </a:r>
            <a:r>
              <a:rPr lang="pl-PL" dirty="0"/>
              <a:t>, np</a:t>
            </a:r>
            <a:r>
              <a:rPr lang="pl-PL" dirty="0" smtClean="0"/>
              <a:t>. </a:t>
            </a:r>
            <a:r>
              <a:rPr lang="pl-PL" dirty="0" smtClean="0">
                <a:solidFill>
                  <a:srgbClr val="FF0000"/>
                </a:solidFill>
              </a:rPr>
              <a:t>Wizja </a:t>
            </a:r>
            <a:r>
              <a:rPr lang="pl-PL" dirty="0">
                <a:solidFill>
                  <a:srgbClr val="FF0000"/>
                </a:solidFill>
              </a:rPr>
              <a:t>szklanych domów była nierealna do realizacji. Kompozycja końca utworu jest otwarta. To, z kolei </a:t>
            </a:r>
            <a:r>
              <a:rPr lang="pl-PL" dirty="0" err="1">
                <a:solidFill>
                  <a:srgbClr val="FF0000"/>
                </a:solidFill>
              </a:rPr>
              <a:t>przeświadcza</a:t>
            </a:r>
            <a:r>
              <a:rPr lang="pl-PL" dirty="0">
                <a:solidFill>
                  <a:srgbClr val="FF0000"/>
                </a:solidFill>
              </a:rPr>
              <a:t> czytelników, że autor miał rację</a:t>
            </a:r>
            <a:r>
              <a:rPr lang="pl-PL" dirty="0" smtClean="0">
                <a:solidFill>
                  <a:srgbClr val="FF0000"/>
                </a:solidFill>
              </a:rPr>
              <a:t>.</a:t>
            </a:r>
            <a:r>
              <a:rPr lang="pl-PL" dirty="0" smtClean="0"/>
              <a:t>;</a:t>
            </a:r>
            <a:endParaRPr lang="pl-PL" dirty="0"/>
          </a:p>
          <a:p>
            <a:pPr marL="342900" indent="-342900">
              <a:buFont typeface="+mj-lt"/>
              <a:buAutoNum type="alphaLcPeriod"/>
            </a:pPr>
            <a:r>
              <a:rPr lang="pl-PL" i="1" dirty="0" smtClean="0"/>
              <a:t>zbędne </a:t>
            </a:r>
            <a:r>
              <a:rPr lang="pl-PL" i="1" dirty="0"/>
              <a:t>zapożyczenia</a:t>
            </a:r>
            <a:r>
              <a:rPr lang="pl-PL" dirty="0"/>
              <a:t>, np. </a:t>
            </a:r>
            <a:r>
              <a:rPr lang="pl-PL" dirty="0" smtClean="0">
                <a:solidFill>
                  <a:srgbClr val="FF0000"/>
                </a:solidFill>
              </a:rPr>
              <a:t>Staram </a:t>
            </a:r>
            <a:r>
              <a:rPr lang="pl-PL" dirty="0">
                <a:solidFill>
                  <a:srgbClr val="FF0000"/>
                </a:solidFill>
              </a:rPr>
              <a:t>się kupować tylko produkty </a:t>
            </a:r>
            <a:r>
              <a:rPr lang="pl-PL" dirty="0" err="1">
                <a:solidFill>
                  <a:srgbClr val="FF0000"/>
                </a:solidFill>
              </a:rPr>
              <a:t>light</a:t>
            </a:r>
            <a:r>
              <a:rPr lang="pl-PL" dirty="0">
                <a:solidFill>
                  <a:srgbClr val="FF0000"/>
                </a:solidFill>
              </a:rPr>
              <a:t>. Agent od public relations to novum w polskich firmach. Lubię spotykać się z koleżankami w </a:t>
            </a:r>
            <a:r>
              <a:rPr lang="pl-PL" dirty="0" err="1">
                <a:solidFill>
                  <a:srgbClr val="FF0000"/>
                </a:solidFill>
              </a:rPr>
              <a:t>caffe</a:t>
            </a:r>
            <a:r>
              <a:rPr lang="pl-PL" dirty="0">
                <a:solidFill>
                  <a:srgbClr val="FF0000"/>
                </a:solidFill>
              </a:rPr>
              <a:t> bar</a:t>
            </a:r>
            <a:r>
              <a:rPr lang="pl-PL" dirty="0" smtClean="0">
                <a:solidFill>
                  <a:srgbClr val="FF0000"/>
                </a:solidFill>
              </a:rPr>
              <a:t>.</a:t>
            </a:r>
            <a:r>
              <a:rPr lang="pl-PL" dirty="0" smtClean="0"/>
              <a:t>;</a:t>
            </a:r>
            <a:endParaRPr lang="pl-PL" dirty="0"/>
          </a:p>
          <a:p>
            <a:pPr marL="342900" indent="-342900">
              <a:buFont typeface="+mj-lt"/>
              <a:buAutoNum type="alphaLcPeriod"/>
            </a:pPr>
            <a:r>
              <a:rPr lang="pl-PL" i="1" dirty="0" smtClean="0"/>
              <a:t>dobór </a:t>
            </a:r>
            <a:r>
              <a:rPr lang="pl-PL" i="1" dirty="0"/>
              <a:t>niewłaściwych wyrazów bliskoznacznych</a:t>
            </a:r>
            <a:r>
              <a:rPr lang="pl-PL" dirty="0"/>
              <a:t>, np. </a:t>
            </a:r>
            <a:r>
              <a:rPr lang="pl-PL" dirty="0" smtClean="0">
                <a:solidFill>
                  <a:srgbClr val="FF0000"/>
                </a:solidFill>
              </a:rPr>
              <a:t>Sytuacja </a:t>
            </a:r>
            <a:r>
              <a:rPr lang="pl-PL" dirty="0">
                <a:solidFill>
                  <a:srgbClr val="FF0000"/>
                </a:solidFill>
              </a:rPr>
              <a:t>polityczna kraju wpłynęła na odrębność literatury Stefana Żeromskiego. Swą służbę stemplowały śmiercią. Moja siostra okazała się humanitarna, ponieważ pomogła mi odrobić lekcje</a:t>
            </a:r>
            <a:r>
              <a:rPr lang="pl-PL" dirty="0" smtClean="0">
                <a:solidFill>
                  <a:srgbClr val="FF0000"/>
                </a:solidFill>
              </a:rPr>
              <a:t>.</a:t>
            </a:r>
            <a:r>
              <a:rPr lang="pl-PL" dirty="0" smtClean="0"/>
              <a:t>;</a:t>
            </a:r>
            <a:endParaRPr lang="pl-PL" dirty="0"/>
          </a:p>
          <a:p>
            <a:pPr marL="342900" indent="-342900">
              <a:buFont typeface="+mj-lt"/>
              <a:buAutoNum type="alphaLcPeriod"/>
            </a:pPr>
            <a:r>
              <a:rPr lang="pl-PL" i="1" dirty="0" smtClean="0"/>
              <a:t>nadużywanie </a:t>
            </a:r>
            <a:r>
              <a:rPr lang="pl-PL" i="1" dirty="0"/>
              <a:t>wyrazów o szerokim zakresie</a:t>
            </a:r>
            <a:r>
              <a:rPr lang="pl-PL" dirty="0"/>
              <a:t>, np. </a:t>
            </a:r>
            <a:r>
              <a:rPr lang="pl-PL" dirty="0" smtClean="0">
                <a:solidFill>
                  <a:srgbClr val="FF0000"/>
                </a:solidFill>
              </a:rPr>
              <a:t>Ta </a:t>
            </a:r>
            <a:r>
              <a:rPr lang="pl-PL" dirty="0">
                <a:solidFill>
                  <a:srgbClr val="FF0000"/>
                </a:solidFill>
              </a:rPr>
              <a:t>książka odniosła duże powodzenie wśród młodzieży. Pisarz nie posiadał poglądów na ten temat. Nic nie mam do powiedzenia w temacie bezrobocia</a:t>
            </a:r>
            <a:r>
              <a:rPr lang="pl-PL" dirty="0" smtClean="0">
                <a:solidFill>
                  <a:srgbClr val="FF0000"/>
                </a:solidFill>
              </a:rPr>
              <a:t>.</a:t>
            </a:r>
            <a:r>
              <a:rPr lang="pl-PL" dirty="0" smtClean="0"/>
              <a:t>;</a:t>
            </a:r>
            <a:endParaRPr lang="pl-PL" dirty="0"/>
          </a:p>
        </p:txBody>
      </p:sp>
    </p:spTree>
    <p:extLst>
      <p:ext uri="{BB962C8B-B14F-4D97-AF65-F5344CB8AC3E}">
        <p14:creationId xmlns:p14="http://schemas.microsoft.com/office/powerpoint/2010/main" val="381370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BŁĘDY LEKSYKALNE</a:t>
            </a:r>
            <a:endParaRPr lang="pl-PL" sz="2400" dirty="0"/>
          </a:p>
        </p:txBody>
      </p:sp>
      <p:sp>
        <p:nvSpPr>
          <p:cNvPr id="7" name="Prostokąt 6"/>
          <p:cNvSpPr/>
          <p:nvPr/>
        </p:nvSpPr>
        <p:spPr>
          <a:xfrm>
            <a:off x="467544" y="1196752"/>
            <a:ext cx="8208912" cy="3970318"/>
          </a:xfrm>
          <a:prstGeom prst="rect">
            <a:avLst/>
          </a:prstGeom>
        </p:spPr>
        <p:txBody>
          <a:bodyPr wrap="square">
            <a:spAutoFit/>
          </a:bodyPr>
          <a:lstStyle/>
          <a:p>
            <a:pPr marL="342900" indent="-342900">
              <a:buFont typeface="+mj-lt"/>
              <a:buAutoNum type="alphaLcPeriod" startAt="5"/>
            </a:pPr>
            <a:r>
              <a:rPr lang="pl-PL" i="1" dirty="0" smtClean="0"/>
              <a:t>nadużywanie </a:t>
            </a:r>
            <a:r>
              <a:rPr lang="pl-PL" i="1" dirty="0"/>
              <a:t>modnych słów</a:t>
            </a:r>
            <a:r>
              <a:rPr lang="pl-PL" dirty="0"/>
              <a:t>, np. </a:t>
            </a:r>
            <a:r>
              <a:rPr lang="pl-PL" dirty="0" smtClean="0">
                <a:solidFill>
                  <a:srgbClr val="FF0000"/>
                </a:solidFill>
              </a:rPr>
              <a:t>Osobiście </a:t>
            </a:r>
            <a:r>
              <a:rPr lang="pl-PL" dirty="0">
                <a:solidFill>
                  <a:srgbClr val="FF0000"/>
                </a:solidFill>
              </a:rPr>
              <a:t>uważam, że... </a:t>
            </a:r>
            <a:r>
              <a:rPr lang="pl-PL" dirty="0" smtClean="0">
                <a:solidFill>
                  <a:srgbClr val="FF0000"/>
                </a:solidFill>
              </a:rPr>
              <a:t>Mówiła </a:t>
            </a:r>
            <a:r>
              <a:rPr lang="pl-PL" dirty="0">
                <a:solidFill>
                  <a:srgbClr val="FF0000"/>
                </a:solidFill>
              </a:rPr>
              <a:t>dokładnie tak, jak nie powinna była mówić. Aczkolwiek ja twierdzę, że bohater postąpił nieetycznie. Czułam się jakby nieusatysfakcjonowana</a:t>
            </a:r>
            <a:r>
              <a:rPr lang="pl-PL" dirty="0" smtClean="0">
                <a:solidFill>
                  <a:srgbClr val="FF0000"/>
                </a:solidFill>
              </a:rPr>
              <a:t>.</a:t>
            </a:r>
            <a:r>
              <a:rPr lang="pl-PL" dirty="0" smtClean="0"/>
              <a:t>;</a:t>
            </a:r>
            <a:endParaRPr lang="pl-PL" dirty="0"/>
          </a:p>
          <a:p>
            <a:pPr marL="342900" indent="-342900">
              <a:buFont typeface="+mj-lt"/>
              <a:buAutoNum type="alphaLcPeriod" startAt="5"/>
            </a:pPr>
            <a:r>
              <a:rPr lang="pl-PL" i="1" dirty="0" smtClean="0"/>
              <a:t>niewłaściwe </a:t>
            </a:r>
            <a:r>
              <a:rPr lang="pl-PL" i="1" dirty="0"/>
              <a:t>użycie lub nadużywanie zaimków osobowych i nieokreślonych</a:t>
            </a:r>
            <a:r>
              <a:rPr lang="pl-PL" dirty="0"/>
              <a:t>, np. </a:t>
            </a:r>
            <a:r>
              <a:rPr lang="pl-PL" dirty="0" smtClean="0">
                <a:solidFill>
                  <a:srgbClr val="FF0000"/>
                </a:solidFill>
              </a:rPr>
              <a:t>Pisarz </a:t>
            </a:r>
            <a:r>
              <a:rPr lang="pl-PL" dirty="0">
                <a:solidFill>
                  <a:srgbClr val="FF0000"/>
                </a:solidFill>
              </a:rPr>
              <a:t>ukazał nam panoramiczny obraz społeczeństwa. Dlatego właśnie nadał swojemu utworowi tytuł „Przedwiośnie”. Staruszka opowiadała nam o jej własnych kłopotach. Nie mam czasu na jakąś rozrywkę</a:t>
            </a:r>
            <a:r>
              <a:rPr lang="pl-PL" dirty="0" smtClean="0">
                <a:solidFill>
                  <a:srgbClr val="FF0000"/>
                </a:solidFill>
              </a:rPr>
              <a:t>.</a:t>
            </a:r>
            <a:r>
              <a:rPr lang="pl-PL" dirty="0" smtClean="0"/>
              <a:t>;</a:t>
            </a:r>
            <a:endParaRPr lang="pl-PL" dirty="0"/>
          </a:p>
          <a:p>
            <a:pPr marL="342900" indent="-342900">
              <a:buFont typeface="+mj-lt"/>
              <a:buAutoNum type="alphaLcPeriod" startAt="5"/>
            </a:pPr>
            <a:r>
              <a:rPr lang="pl-PL" i="1" dirty="0" smtClean="0"/>
              <a:t>pleonazmy</a:t>
            </a:r>
            <a:r>
              <a:rPr lang="pl-PL" dirty="0"/>
              <a:t>, np. </a:t>
            </a:r>
            <a:r>
              <a:rPr lang="pl-PL" dirty="0" smtClean="0">
                <a:solidFill>
                  <a:srgbClr val="FF0000"/>
                </a:solidFill>
              </a:rPr>
              <a:t>Pisarz </a:t>
            </a:r>
            <a:r>
              <a:rPr lang="pl-PL" dirty="0">
                <a:solidFill>
                  <a:srgbClr val="FF0000"/>
                </a:solidFill>
              </a:rPr>
              <a:t>nie wiedział, jak potoczyły się dalej losy Polski. Dlatego tak liczne koncepcje programu uzdrowienia zaprezentował w tym utworze. Strugi mokrego deszczu zalewały oczy przechodniom. Jej zło i obrazy łatwo sobie </a:t>
            </a:r>
            <a:r>
              <a:rPr lang="pl-PL" dirty="0" smtClean="0">
                <a:solidFill>
                  <a:srgbClr val="FF0000"/>
                </a:solidFill>
              </a:rPr>
              <a:t>wyobrazić</a:t>
            </a:r>
            <a:r>
              <a:rPr lang="pl-PL" dirty="0" smtClean="0"/>
              <a:t>.</a:t>
            </a:r>
            <a:endParaRPr lang="pl-PL" dirty="0"/>
          </a:p>
          <a:p>
            <a:pPr marL="342900" indent="-342900">
              <a:buFont typeface="+mj-lt"/>
              <a:buAutoNum type="alphaLcPeriod" startAt="5"/>
            </a:pPr>
            <a:endParaRPr lang="pl-PL" dirty="0"/>
          </a:p>
        </p:txBody>
      </p:sp>
    </p:spTree>
    <p:extLst>
      <p:ext uri="{BB962C8B-B14F-4D97-AF65-F5344CB8AC3E}">
        <p14:creationId xmlns:p14="http://schemas.microsoft.com/office/powerpoint/2010/main" val="295708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44008" y="0"/>
            <a:ext cx="3528392" cy="620688"/>
          </a:xfrm>
        </p:spPr>
        <p:txBody>
          <a:bodyPr anchor="ctr">
            <a:noAutofit/>
          </a:bodyPr>
          <a:lstStyle/>
          <a:p>
            <a:pPr algn="ctr"/>
            <a:r>
              <a:rPr lang="pl-PL" sz="2400" dirty="0" smtClean="0"/>
              <a:t>BŁĘDY LEKSYKALNE</a:t>
            </a:r>
            <a:endParaRPr lang="pl-PL" sz="2400" dirty="0"/>
          </a:p>
        </p:txBody>
      </p:sp>
      <p:sp>
        <p:nvSpPr>
          <p:cNvPr id="7" name="Prostokąt 6"/>
          <p:cNvSpPr/>
          <p:nvPr/>
        </p:nvSpPr>
        <p:spPr>
          <a:xfrm>
            <a:off x="467544" y="1196752"/>
            <a:ext cx="8208912" cy="3139321"/>
          </a:xfrm>
          <a:prstGeom prst="rect">
            <a:avLst/>
          </a:prstGeom>
        </p:spPr>
        <p:txBody>
          <a:bodyPr wrap="square">
            <a:spAutoFit/>
          </a:bodyPr>
          <a:lstStyle/>
          <a:p>
            <a:pPr marL="342900" indent="-342900">
              <a:buFont typeface="+mj-lt"/>
              <a:buAutoNum type="arabicPeriod" startAt="2"/>
            </a:pPr>
            <a:r>
              <a:rPr lang="pl-PL" b="1" dirty="0" smtClean="0"/>
              <a:t>błędy </a:t>
            </a:r>
            <a:r>
              <a:rPr lang="pl-PL" b="1" dirty="0"/>
              <a:t>frazeologiczne, czyli: </a:t>
            </a:r>
            <a:endParaRPr lang="pl-PL" dirty="0"/>
          </a:p>
          <a:p>
            <a:pPr marL="342900" indent="-342900">
              <a:buFont typeface="+mj-lt"/>
              <a:buAutoNum type="alphaLcPeriod"/>
            </a:pPr>
            <a:r>
              <a:rPr lang="pl-PL" i="1" dirty="0" smtClean="0"/>
              <a:t>łączenie </a:t>
            </a:r>
            <a:r>
              <a:rPr lang="pl-PL" i="1" dirty="0"/>
              <a:t>elementów pochodzących z dwóch różnych związków frazeologicznych</a:t>
            </a:r>
            <a:r>
              <a:rPr lang="pl-PL" dirty="0"/>
              <a:t>, np. </a:t>
            </a:r>
            <a:r>
              <a:rPr lang="pl-PL" dirty="0" smtClean="0">
                <a:solidFill>
                  <a:srgbClr val="FF0000"/>
                </a:solidFill>
              </a:rPr>
              <a:t>Marzenia </a:t>
            </a:r>
            <a:r>
              <a:rPr lang="pl-PL" dirty="0">
                <a:solidFill>
                  <a:srgbClr val="FF0000"/>
                </a:solidFill>
              </a:rPr>
              <a:t>bohatera rozwiały się w gruzy. Pod Grunwaldem to rycerze zakonni odnieśli klęskę</a:t>
            </a:r>
            <a:r>
              <a:rPr lang="pl-PL" dirty="0" smtClean="0">
                <a:solidFill>
                  <a:srgbClr val="FF0000"/>
                </a:solidFill>
              </a:rPr>
              <a:t>.</a:t>
            </a:r>
            <a:r>
              <a:rPr lang="pl-PL" dirty="0" smtClean="0"/>
              <a:t>;</a:t>
            </a:r>
            <a:endParaRPr lang="pl-PL" dirty="0"/>
          </a:p>
          <a:p>
            <a:pPr marL="342900" indent="-342900">
              <a:buFont typeface="+mj-lt"/>
              <a:buAutoNum type="alphaLcPeriod"/>
            </a:pPr>
            <a:r>
              <a:rPr lang="pl-PL" i="1" dirty="0" smtClean="0"/>
              <a:t>przekształcanie </a:t>
            </a:r>
            <a:r>
              <a:rPr lang="pl-PL" i="1" dirty="0"/>
              <a:t>frazeologizmów</a:t>
            </a:r>
            <a:r>
              <a:rPr lang="pl-PL" dirty="0"/>
              <a:t>, np. </a:t>
            </a:r>
            <a:r>
              <a:rPr lang="pl-PL" dirty="0" smtClean="0">
                <a:solidFill>
                  <a:srgbClr val="FF0000"/>
                </a:solidFill>
              </a:rPr>
              <a:t>Spotkanie </a:t>
            </a:r>
            <a:r>
              <a:rPr lang="pl-PL" dirty="0">
                <a:solidFill>
                  <a:srgbClr val="FF0000"/>
                </a:solidFill>
              </a:rPr>
              <a:t>z twarzą w twarz.  Słoń nadepnął mu na twarz. Spocząć na osiągnięciach</a:t>
            </a:r>
            <a:r>
              <a:rPr lang="pl-PL" dirty="0" smtClean="0">
                <a:solidFill>
                  <a:srgbClr val="FF0000"/>
                </a:solidFill>
              </a:rPr>
              <a:t>.</a:t>
            </a:r>
            <a:r>
              <a:rPr lang="pl-PL" dirty="0" smtClean="0"/>
              <a:t>;</a:t>
            </a:r>
            <a:endParaRPr lang="pl-PL" dirty="0"/>
          </a:p>
          <a:p>
            <a:pPr marL="342900" indent="-342900">
              <a:buFont typeface="+mj-lt"/>
              <a:buAutoNum type="alphaLcPeriod"/>
            </a:pPr>
            <a:r>
              <a:rPr lang="pl-PL" i="1" dirty="0" smtClean="0"/>
              <a:t>niedokładne </a:t>
            </a:r>
            <a:r>
              <a:rPr lang="pl-PL" i="1" dirty="0"/>
              <a:t>rozumienie znaczenia związku frazeologicznego</a:t>
            </a:r>
            <a:r>
              <a:rPr lang="pl-PL" dirty="0"/>
              <a:t>, np. </a:t>
            </a:r>
            <a:r>
              <a:rPr lang="pl-PL" dirty="0" smtClean="0"/>
              <a:t>     </a:t>
            </a:r>
            <a:r>
              <a:rPr lang="pl-PL" dirty="0" smtClean="0">
                <a:solidFill>
                  <a:srgbClr val="FF0000"/>
                </a:solidFill>
              </a:rPr>
              <a:t>Z bogatej </a:t>
            </a:r>
            <a:r>
              <a:rPr lang="pl-PL" dirty="0">
                <a:solidFill>
                  <a:srgbClr val="FF0000"/>
                </a:solidFill>
              </a:rPr>
              <a:t>gamy dzieł Józefa Ignacego Kraszewskiego najbardziej podoba mi się „Stara baśń”. Bohaterowi wyrosły rogi i stał się </a:t>
            </a:r>
            <a:r>
              <a:rPr lang="pl-PL" dirty="0" smtClean="0">
                <a:solidFill>
                  <a:srgbClr val="FF0000"/>
                </a:solidFill>
              </a:rPr>
              <a:t>             o </a:t>
            </a:r>
            <a:r>
              <a:rPr lang="pl-PL" dirty="0">
                <a:solidFill>
                  <a:srgbClr val="FF0000"/>
                </a:solidFill>
              </a:rPr>
              <a:t>wszystko zazdrosny. Judym nie zasypiał gruszek w popiele, postanowił więc rozstać się z Joasią</a:t>
            </a:r>
            <a:r>
              <a:rPr lang="pl-PL" dirty="0" smtClean="0">
                <a:solidFill>
                  <a:srgbClr val="FF0000"/>
                </a:solidFill>
              </a:rPr>
              <a:t>.</a:t>
            </a:r>
            <a:r>
              <a:rPr lang="pl-PL" dirty="0" smtClean="0"/>
              <a:t>;</a:t>
            </a:r>
            <a:endParaRPr lang="pl-PL" dirty="0"/>
          </a:p>
        </p:txBody>
      </p:sp>
    </p:spTree>
    <p:extLst>
      <p:ext uri="{BB962C8B-B14F-4D97-AF65-F5344CB8AC3E}">
        <p14:creationId xmlns:p14="http://schemas.microsoft.com/office/powerpoint/2010/main" val="28806110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107</TotalTime>
  <Words>1567</Words>
  <Application>Microsoft Office PowerPoint</Application>
  <PresentationFormat>Pokaz na ekranie (4:3)</PresentationFormat>
  <Paragraphs>97</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Austin</vt:lpstr>
      <vt:lpstr>Warsztaty językowe dla maturzystów</vt:lpstr>
      <vt:lpstr>ODSŁONA 2 - JĘZYK</vt:lpstr>
      <vt:lpstr>TYPY BŁĘDÓW</vt:lpstr>
      <vt:lpstr>BŁĘDY GRAMATYCZNE</vt:lpstr>
      <vt:lpstr>BŁĘDY GRAMATYCZNE</vt:lpstr>
      <vt:lpstr>BŁĘDY GRAMATYCZNE</vt:lpstr>
      <vt:lpstr>BŁĘDY LEKSYKALNE</vt:lpstr>
      <vt:lpstr>BŁĘDY LEKSYKALNE</vt:lpstr>
      <vt:lpstr>BŁĘDY LEKSYKALNE</vt:lpstr>
      <vt:lpstr>BŁĘDY LEKSYKALNE</vt:lpstr>
      <vt:lpstr>BŁĘDY SŁOWOTWÓRCZE</vt:lpstr>
      <vt:lpstr>BŁĘDY LOGICZNE</vt:lpstr>
      <vt:lpstr>Warsztaty językowe dla maturzystów</vt:lpstr>
      <vt:lpstr>POTRENUJ</vt:lpstr>
      <vt:lpstr>POTRENUJ</vt:lpstr>
      <vt:lpstr>POTRENUJ</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Warsztaty językowe dla maturzystów</dc:title>
  <dc:creator>user</dc:creator>
  <cp:lastModifiedBy>user</cp:lastModifiedBy>
  <cp:revision>14</cp:revision>
  <cp:lastPrinted>2013-03-03T19:40:42Z</cp:lastPrinted>
  <dcterms:created xsi:type="dcterms:W3CDTF">2013-03-03T18:04:14Z</dcterms:created>
  <dcterms:modified xsi:type="dcterms:W3CDTF">2013-03-03T19:52:10Z</dcterms:modified>
</cp:coreProperties>
</file>