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90DC99-3306-4F24-A2A6-59723E908AF4}" type="datetimeFigureOut">
              <a:rPr lang="pl-PL" smtClean="0"/>
              <a:t>2012-12-03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1F3A0D-3A42-4B2D-819D-3FBF8B3EEDEF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976664" cy="2868168"/>
          </a:xfrm>
        </p:spPr>
        <p:txBody>
          <a:bodyPr/>
          <a:lstStyle/>
          <a:p>
            <a:r>
              <a:rPr lang="pl-PL" dirty="0" smtClean="0"/>
              <a:t>Warsztaty językowe dla maturzystów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47864" y="4653136"/>
            <a:ext cx="5114778" cy="1101248"/>
          </a:xfrm>
        </p:spPr>
        <p:txBody>
          <a:bodyPr/>
          <a:lstStyle/>
          <a:p>
            <a:r>
              <a:rPr lang="pl-PL" dirty="0" smtClean="0"/>
              <a:t>Opracowała</a:t>
            </a:r>
          </a:p>
          <a:p>
            <a:r>
              <a:rPr lang="pl-PL" dirty="0" smtClean="0"/>
              <a:t>mgr Bożena Sadlik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595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sekwencja teoretyczna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Zasady pisowni w skrócie</a:t>
            </a:r>
            <a:r>
              <a:rPr lang="pl-PL" dirty="0"/>
              <a:t> </a:t>
            </a:r>
            <a:r>
              <a:rPr lang="pl-PL" b="1" dirty="0"/>
              <a:t>( odejście od tych zasad to błędy </a:t>
            </a:r>
            <a:r>
              <a:rPr lang="pl-PL" b="1" dirty="0" smtClean="0"/>
              <a:t>II </a:t>
            </a:r>
            <a:r>
              <a:rPr lang="pl-PL" b="1" dirty="0"/>
              <a:t>stopnia)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725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 smtClean="0"/>
              <a:t>Pisownia </a:t>
            </a:r>
            <a:r>
              <a:rPr lang="pl-PL" sz="1600" b="1" dirty="0"/>
              <a:t>"nie" z różnymi </a:t>
            </a:r>
            <a:r>
              <a:rPr lang="pl-PL" sz="1600" b="1" dirty="0" smtClean="0"/>
              <a:t>częściami mowy:</a:t>
            </a:r>
            <a:endParaRPr lang="pl-PL" sz="1600" dirty="0"/>
          </a:p>
          <a:p>
            <a:pPr lvl="0"/>
            <a:r>
              <a:rPr lang="pl-PL" sz="1600" dirty="0"/>
              <a:t>"nie" z rzeczownikami pisze się razem: </a:t>
            </a:r>
          </a:p>
          <a:p>
            <a:pPr lvl="1"/>
            <a:r>
              <a:rPr lang="pl-PL" sz="1600" dirty="0"/>
              <a:t>niepogoda, niewypał, </a:t>
            </a:r>
            <a:r>
              <a:rPr lang="pl-PL" sz="1600" dirty="0" smtClean="0"/>
              <a:t>niepalenie,</a:t>
            </a:r>
            <a:endParaRPr lang="pl-PL" sz="1600" dirty="0"/>
          </a:p>
          <a:p>
            <a:pPr lvl="0"/>
            <a:r>
              <a:rPr lang="pl-PL" sz="1600" dirty="0"/>
              <a:t>"nie" z przymiotnikami w stopniu równym pisze się razem, a w stopniu wyższym i najwyższym </a:t>
            </a:r>
            <a:r>
              <a:rPr lang="pl-PL" sz="1600" dirty="0" smtClean="0"/>
              <a:t>oddzielnie:</a:t>
            </a:r>
            <a:endParaRPr lang="pl-PL" sz="1600" dirty="0"/>
          </a:p>
          <a:p>
            <a:pPr lvl="1"/>
            <a:r>
              <a:rPr lang="pl-PL" sz="1600" dirty="0"/>
              <a:t>niedobry, nie lepszy, nie </a:t>
            </a:r>
            <a:r>
              <a:rPr lang="pl-PL" sz="1600" dirty="0" smtClean="0"/>
              <a:t>najlepszy,</a:t>
            </a:r>
            <a:endParaRPr lang="pl-PL" sz="1600" dirty="0"/>
          </a:p>
          <a:p>
            <a:pPr lvl="1"/>
            <a:r>
              <a:rPr lang="pl-PL" sz="1600" dirty="0"/>
              <a:t>niełatwy, nie łatwiejszy, nie </a:t>
            </a:r>
            <a:r>
              <a:rPr lang="pl-PL" sz="1600" dirty="0" smtClean="0"/>
              <a:t>najłatwiejszy,</a:t>
            </a:r>
            <a:endParaRPr lang="pl-PL" sz="1600" dirty="0"/>
          </a:p>
          <a:p>
            <a:pPr lvl="0"/>
            <a:r>
              <a:rPr lang="pl-PL" sz="1600" dirty="0"/>
              <a:t>"nie" z przysłówkami pochodzącymi od przymiotników w stopniu równym pisze się razem, a w stopniu wyższym i najwyższym </a:t>
            </a:r>
            <a:r>
              <a:rPr lang="pl-PL" sz="1600" dirty="0" smtClean="0"/>
              <a:t>oddzielnie:</a:t>
            </a:r>
            <a:endParaRPr lang="pl-PL" sz="1600" dirty="0"/>
          </a:p>
          <a:p>
            <a:pPr lvl="1"/>
            <a:r>
              <a:rPr lang="pl-PL" sz="1600" dirty="0"/>
              <a:t>niedobrze, nie lepiej, nie </a:t>
            </a:r>
            <a:r>
              <a:rPr lang="pl-PL" sz="1600" dirty="0" smtClean="0"/>
              <a:t>najlepiej,</a:t>
            </a:r>
            <a:endParaRPr lang="pl-PL" sz="1600" dirty="0"/>
          </a:p>
          <a:p>
            <a:pPr lvl="0"/>
            <a:r>
              <a:rPr lang="pl-PL" sz="1600" dirty="0"/>
              <a:t>"nie" z przysłówkami pochodzącymi od innych części mowy pisze się rozdzielnie:</a:t>
            </a:r>
          </a:p>
          <a:p>
            <a:pPr lvl="1"/>
            <a:r>
              <a:rPr lang="pl-PL" sz="1600" dirty="0"/>
              <a:t>nie bardzo, nie całkiem, nie </a:t>
            </a:r>
            <a:r>
              <a:rPr lang="pl-PL" sz="1600" dirty="0" smtClean="0"/>
              <a:t>zaraz,</a:t>
            </a:r>
            <a:endParaRPr lang="pl-PL" sz="1600" dirty="0"/>
          </a:p>
          <a:p>
            <a:pPr lvl="0"/>
            <a:r>
              <a:rPr lang="pl-PL" sz="1600" dirty="0"/>
              <a:t>"nie" z liczebnikami piszemy oddzielnie:</a:t>
            </a:r>
          </a:p>
          <a:p>
            <a:pPr lvl="1"/>
            <a:r>
              <a:rPr lang="pl-PL" sz="1600" dirty="0"/>
              <a:t>nie raz, nie </a:t>
            </a:r>
            <a:r>
              <a:rPr lang="pl-PL" sz="1600" dirty="0" smtClean="0"/>
              <a:t>dwoje,</a:t>
            </a:r>
            <a:endParaRPr lang="pl-PL" sz="1600" dirty="0"/>
          </a:p>
          <a:p>
            <a:pPr lvl="1"/>
            <a:r>
              <a:rPr lang="pl-PL" sz="1600" dirty="0"/>
              <a:t>wyjątki: niejeden (w sensie wielu), nie jeden (hotel odwiedził</a:t>
            </a:r>
            <a:r>
              <a:rPr lang="pl-PL" sz="1600" dirty="0" smtClean="0"/>
              <a:t>),</a:t>
            </a:r>
            <a:endParaRPr lang="pl-PL" sz="1600" dirty="0"/>
          </a:p>
          <a:p>
            <a:pPr lvl="0"/>
            <a:r>
              <a:rPr lang="pl-PL" sz="1600" dirty="0"/>
              <a:t>"nie" z czasownikami pisze się </a:t>
            </a:r>
            <a:r>
              <a:rPr lang="pl-PL" sz="1600" dirty="0" smtClean="0"/>
              <a:t>oddzielnie:</a:t>
            </a:r>
            <a:endParaRPr lang="pl-PL" sz="1600" dirty="0"/>
          </a:p>
          <a:p>
            <a:pPr lvl="1"/>
            <a:r>
              <a:rPr lang="pl-PL" sz="1600" dirty="0"/>
              <a:t>nie ma, nie pił, nie </a:t>
            </a:r>
            <a:r>
              <a:rPr lang="pl-PL" sz="1600" dirty="0" smtClean="0"/>
              <a:t>był,</a:t>
            </a:r>
            <a:endParaRPr lang="pl-PL" sz="1600" dirty="0"/>
          </a:p>
          <a:p>
            <a:pPr lvl="1"/>
            <a:r>
              <a:rPr lang="pl-PL" sz="1600" dirty="0"/>
              <a:t>wyjątki: niedomagać, niepokoić, </a:t>
            </a:r>
            <a:r>
              <a:rPr lang="pl-PL" sz="1600" dirty="0" smtClean="0"/>
              <a:t>niecierpliwić.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8968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/>
              <a:t>Zasady pisowni wyrazów z "ą", "ę", "om":</a:t>
            </a:r>
          </a:p>
          <a:p>
            <a:r>
              <a:rPr lang="pl-PL" sz="1600" b="1" dirty="0"/>
              <a:t>Zasada </a:t>
            </a:r>
            <a:r>
              <a:rPr lang="pl-PL" sz="1600" b="1" dirty="0" smtClean="0"/>
              <a:t>1:</a:t>
            </a:r>
            <a:endParaRPr lang="pl-PL" sz="1600" b="1" dirty="0"/>
          </a:p>
          <a:p>
            <a:pPr lvl="1"/>
            <a:r>
              <a:rPr lang="pl-PL" sz="1300" b="1" dirty="0"/>
              <a:t>"Ą" piszemy, gdy wymienia się na "ę". "Ę" piszemy, gdy wymienia się na "ą". </a:t>
            </a:r>
          </a:p>
          <a:p>
            <a:r>
              <a:rPr lang="pl-PL" sz="1600" b="1" dirty="0"/>
              <a:t>Przykłady:</a:t>
            </a:r>
            <a:r>
              <a:rPr lang="pl-PL" sz="1600" dirty="0"/>
              <a:t> </a:t>
            </a:r>
            <a:endParaRPr lang="pl-PL" sz="1600" dirty="0" smtClean="0"/>
          </a:p>
          <a:p>
            <a:pPr lvl="1"/>
            <a:r>
              <a:rPr lang="pl-PL" sz="1300" dirty="0" smtClean="0"/>
              <a:t>Mąż </a:t>
            </a:r>
            <a:r>
              <a:rPr lang="pl-PL" sz="1300" dirty="0"/>
              <a:t>- mężny. </a:t>
            </a:r>
            <a:endParaRPr lang="pl-PL" sz="1300" dirty="0" smtClean="0"/>
          </a:p>
          <a:p>
            <a:pPr lvl="1"/>
            <a:r>
              <a:rPr lang="pl-PL" sz="1300" dirty="0" smtClean="0"/>
              <a:t>Węch </a:t>
            </a:r>
            <a:r>
              <a:rPr lang="pl-PL" sz="1300" dirty="0"/>
              <a:t>- wąchać.</a:t>
            </a:r>
          </a:p>
          <a:p>
            <a:r>
              <a:rPr lang="pl-PL" sz="1600" b="1" dirty="0"/>
              <a:t>Zasada </a:t>
            </a:r>
            <a:r>
              <a:rPr lang="pl-PL" sz="1600" b="1" dirty="0" smtClean="0"/>
              <a:t>2:</a:t>
            </a:r>
          </a:p>
          <a:p>
            <a:pPr lvl="1"/>
            <a:r>
              <a:rPr lang="pl-PL" sz="1300" b="1" dirty="0" smtClean="0"/>
              <a:t>W </a:t>
            </a:r>
            <a:r>
              <a:rPr lang="pl-PL" sz="1300" b="1" dirty="0"/>
              <a:t>rzeczownikach w liczbie pojedynczej piszemy "ą", a w liczbie mnogiej piszemy "om". </a:t>
            </a:r>
          </a:p>
          <a:p>
            <a:r>
              <a:rPr lang="pl-PL" sz="1600" b="1" dirty="0"/>
              <a:t>Przykłady:</a:t>
            </a:r>
            <a:r>
              <a:rPr lang="pl-PL" sz="1600" dirty="0"/>
              <a:t> </a:t>
            </a:r>
            <a:endParaRPr lang="pl-PL" sz="1600" dirty="0" smtClean="0"/>
          </a:p>
          <a:p>
            <a:pPr lvl="1"/>
            <a:r>
              <a:rPr lang="pl-PL" sz="1300" dirty="0" smtClean="0"/>
              <a:t>Spotkałem </a:t>
            </a:r>
            <a:r>
              <a:rPr lang="pl-PL" sz="1300" dirty="0"/>
              <a:t>się z piękną kobiet</a:t>
            </a:r>
            <a:r>
              <a:rPr lang="pl-PL" sz="1300" b="1" dirty="0"/>
              <a:t>ą</a:t>
            </a:r>
            <a:r>
              <a:rPr lang="pl-PL" sz="1300" dirty="0"/>
              <a:t> - </a:t>
            </a:r>
            <a:r>
              <a:rPr lang="pl-PL" sz="1300" dirty="0" err="1"/>
              <a:t>l.poj</a:t>
            </a:r>
            <a:r>
              <a:rPr lang="pl-PL" sz="1300" dirty="0"/>
              <a:t>. </a:t>
            </a:r>
            <a:endParaRPr lang="pl-PL" sz="1300" dirty="0" smtClean="0"/>
          </a:p>
          <a:p>
            <a:pPr lvl="1"/>
            <a:r>
              <a:rPr lang="pl-PL" sz="1300" dirty="0" smtClean="0"/>
              <a:t>Podobam </a:t>
            </a:r>
            <a:r>
              <a:rPr lang="pl-PL" sz="1300" dirty="0"/>
              <a:t>się pięknym kobiet</a:t>
            </a:r>
            <a:r>
              <a:rPr lang="pl-PL" sz="1300" b="1" dirty="0"/>
              <a:t>om</a:t>
            </a:r>
            <a:r>
              <a:rPr lang="pl-PL" sz="1300" dirty="0"/>
              <a:t> - l.mn. </a:t>
            </a:r>
          </a:p>
          <a:p>
            <a:r>
              <a:rPr lang="pl-PL" sz="1600" b="1" dirty="0"/>
              <a:t>Zasada </a:t>
            </a:r>
            <a:r>
              <a:rPr lang="pl-PL" sz="1600" b="1" dirty="0" smtClean="0"/>
              <a:t>3:</a:t>
            </a:r>
          </a:p>
          <a:p>
            <a:pPr lvl="1"/>
            <a:r>
              <a:rPr lang="pl-PL" sz="1300" b="1" dirty="0" smtClean="0"/>
              <a:t>"</a:t>
            </a:r>
            <a:r>
              <a:rPr lang="pl-PL" sz="1300" b="1" dirty="0"/>
              <a:t>Ę" piszemy w 1 osobie liczby pojedynczej czasu teraźniejszego. </a:t>
            </a:r>
          </a:p>
          <a:p>
            <a:r>
              <a:rPr lang="pl-PL" sz="1600" b="1" dirty="0"/>
              <a:t>Przykłady:</a:t>
            </a:r>
            <a:r>
              <a:rPr lang="pl-PL" sz="1600" dirty="0"/>
              <a:t> </a:t>
            </a:r>
            <a:endParaRPr lang="pl-PL" sz="1600" dirty="0" smtClean="0"/>
          </a:p>
          <a:p>
            <a:pPr lvl="1"/>
            <a:r>
              <a:rPr lang="pl-PL" sz="1300" dirty="0" smtClean="0"/>
              <a:t>Maluj</a:t>
            </a:r>
            <a:r>
              <a:rPr lang="pl-PL" sz="1300" b="1" dirty="0" smtClean="0"/>
              <a:t>ę</a:t>
            </a:r>
            <a:r>
              <a:rPr lang="pl-PL" sz="1300" dirty="0"/>
              <a:t>. Id</a:t>
            </a:r>
            <a:r>
              <a:rPr lang="pl-PL" sz="1300" b="1" dirty="0"/>
              <a:t>ę</a:t>
            </a:r>
            <a:r>
              <a:rPr lang="pl-PL" sz="1300" dirty="0"/>
              <a:t>. Myj</a:t>
            </a:r>
            <a:r>
              <a:rPr lang="pl-PL" sz="1300" b="1" dirty="0"/>
              <a:t>ę</a:t>
            </a:r>
            <a:r>
              <a:rPr lang="pl-PL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441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r>
              <a:rPr lang="pl-PL" sz="1600" b="1" dirty="0" smtClean="0"/>
              <a:t>Zasady pisowni </a:t>
            </a:r>
            <a:r>
              <a:rPr lang="pl-PL" sz="1600" b="1" dirty="0"/>
              <a:t>wyrazów z "i", "j", "ii" </a:t>
            </a:r>
            <a:r>
              <a:rPr lang="pl-PL" sz="1600" b="1" dirty="0" smtClean="0"/>
              <a:t>:</a:t>
            </a:r>
            <a:endParaRPr lang="pl-PL" sz="1600" b="1" dirty="0"/>
          </a:p>
          <a:p>
            <a:r>
              <a:rPr lang="pl-PL" sz="1600" b="1" dirty="0" smtClean="0"/>
              <a:t>Zasada 1:</a:t>
            </a:r>
          </a:p>
          <a:p>
            <a:pPr lvl="1"/>
            <a:r>
              <a:rPr lang="pl-PL" sz="1300" b="1" dirty="0" smtClean="0"/>
              <a:t>"</a:t>
            </a:r>
            <a:r>
              <a:rPr lang="pl-PL" sz="1300" b="1" dirty="0"/>
              <a:t>J" piszemy tylko po "c", "z", "s". </a:t>
            </a:r>
          </a:p>
          <a:p>
            <a:r>
              <a:rPr lang="pl-PL" sz="1600" b="1" dirty="0"/>
              <a:t>Przykłady:</a:t>
            </a:r>
            <a:r>
              <a:rPr lang="pl-PL" sz="1600" dirty="0"/>
              <a:t> </a:t>
            </a:r>
            <a:endParaRPr lang="pl-PL" sz="1600" dirty="0" smtClean="0"/>
          </a:p>
          <a:p>
            <a:pPr lvl="1"/>
            <a:r>
              <a:rPr lang="pl-PL" sz="1300" i="1" dirty="0"/>
              <a:t>Lekcja – lekcji.</a:t>
            </a:r>
          </a:p>
          <a:p>
            <a:pPr lvl="1"/>
            <a:r>
              <a:rPr lang="pl-PL" sz="1300" i="1" dirty="0"/>
              <a:t>Poezja – poezji.</a:t>
            </a:r>
          </a:p>
          <a:p>
            <a:pPr lvl="1"/>
            <a:r>
              <a:rPr lang="pl-PL" sz="1300" i="1" dirty="0"/>
              <a:t>Sesja - sesji. </a:t>
            </a:r>
            <a:endParaRPr lang="pl-PL" sz="1300" i="1" dirty="0"/>
          </a:p>
          <a:p>
            <a:r>
              <a:rPr lang="pl-PL" sz="1600" b="1" dirty="0"/>
              <a:t>Zasada </a:t>
            </a:r>
            <a:r>
              <a:rPr lang="pl-PL" sz="1600" b="1" dirty="0" smtClean="0"/>
              <a:t>2:</a:t>
            </a:r>
          </a:p>
          <a:p>
            <a:pPr lvl="1"/>
            <a:r>
              <a:rPr lang="pl-PL" sz="1300" b="1" dirty="0" smtClean="0"/>
              <a:t>„Ii" </a:t>
            </a:r>
            <a:r>
              <a:rPr lang="pl-PL" sz="1300" b="1" dirty="0"/>
              <a:t>piszemy wtedy gdy wyraz w mianowniku kończy się na "</a:t>
            </a:r>
            <a:r>
              <a:rPr lang="pl-PL" sz="1300" b="1" dirty="0" err="1"/>
              <a:t>ia</a:t>
            </a:r>
            <a:r>
              <a:rPr lang="pl-PL" sz="1300" b="1" dirty="0"/>
              <a:t>". </a:t>
            </a:r>
          </a:p>
          <a:p>
            <a:r>
              <a:rPr lang="pl-PL" sz="1600" b="1" dirty="0"/>
              <a:t>Przykład</a:t>
            </a:r>
            <a:r>
              <a:rPr lang="pl-PL" sz="1600" b="1" dirty="0" smtClean="0"/>
              <a:t>:</a:t>
            </a:r>
          </a:p>
          <a:p>
            <a:pPr lvl="1"/>
            <a:r>
              <a:rPr lang="pl-PL" sz="1300" i="1" dirty="0"/>
              <a:t>Maria – Marii</a:t>
            </a:r>
          </a:p>
          <a:p>
            <a:r>
              <a:rPr lang="pl-PL" sz="1600" b="1" dirty="0" smtClean="0"/>
              <a:t>Wyjątki</a:t>
            </a:r>
            <a:r>
              <a:rPr lang="pl-PL" sz="1600" b="1" dirty="0"/>
              <a:t>:</a:t>
            </a:r>
            <a:r>
              <a:rPr lang="pl-PL" sz="1600" dirty="0"/>
              <a:t> </a:t>
            </a:r>
            <a:endParaRPr lang="pl-PL" sz="1600" dirty="0" smtClean="0"/>
          </a:p>
          <a:p>
            <a:pPr lvl="1"/>
            <a:r>
              <a:rPr lang="pl-PL" sz="1300" b="1" dirty="0" smtClean="0"/>
              <a:t>Ziemia - Ziemi. </a:t>
            </a:r>
          </a:p>
          <a:p>
            <a:pPr lvl="1"/>
            <a:r>
              <a:rPr lang="pl-PL" sz="1300" b="1" dirty="0" smtClean="0"/>
              <a:t>Głębia - Głębi.</a:t>
            </a:r>
            <a:endParaRPr lang="pl-PL" sz="1300" b="1" dirty="0"/>
          </a:p>
          <a:p>
            <a:r>
              <a:rPr lang="pl-PL" sz="1600" b="1" dirty="0"/>
              <a:t>Zasada </a:t>
            </a:r>
            <a:r>
              <a:rPr lang="pl-PL" sz="1600" b="1" dirty="0" smtClean="0"/>
              <a:t>3:</a:t>
            </a:r>
          </a:p>
          <a:p>
            <a:pPr lvl="1"/>
            <a:r>
              <a:rPr lang="pl-PL" sz="1300" b="1" dirty="0" smtClean="0"/>
              <a:t>„I” piszemy </a:t>
            </a:r>
            <a:r>
              <a:rPr lang="pl-PL" sz="1300" b="1" dirty="0"/>
              <a:t>gdy wyraz kończy się na "-</a:t>
            </a:r>
            <a:r>
              <a:rPr lang="pl-PL" sz="1300" b="1" dirty="0" err="1"/>
              <a:t>nia</a:t>
            </a:r>
            <a:r>
              <a:rPr lang="pl-PL" sz="1300" b="1" dirty="0"/>
              <a:t>" po spółgłosce. </a:t>
            </a:r>
          </a:p>
          <a:p>
            <a:r>
              <a:rPr lang="pl-PL" sz="1600" b="1" dirty="0"/>
              <a:t>Przykłady:</a:t>
            </a:r>
            <a:r>
              <a:rPr lang="pl-PL" sz="1600" dirty="0"/>
              <a:t> </a:t>
            </a:r>
            <a:endParaRPr lang="pl-PL" sz="1600" dirty="0" smtClean="0"/>
          </a:p>
          <a:p>
            <a:pPr lvl="1"/>
            <a:r>
              <a:rPr lang="pl-PL" sz="1300" i="1" dirty="0"/>
              <a:t>Pralnia – Pralni.</a:t>
            </a:r>
            <a:endParaRPr lang="pl-PL" sz="1300" i="1" dirty="0"/>
          </a:p>
        </p:txBody>
      </p:sp>
    </p:spTree>
    <p:extLst>
      <p:ext uri="{BB962C8B-B14F-4D97-AF65-F5344CB8AC3E}">
        <p14:creationId xmlns:p14="http://schemas.microsoft.com/office/powerpoint/2010/main" val="176992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/>
              <a:t>Cząstki </a:t>
            </a:r>
            <a:r>
              <a:rPr lang="pl-PL" sz="1600" b="1" dirty="0"/>
              <a:t>bym</a:t>
            </a:r>
            <a:r>
              <a:rPr lang="pl-PL" sz="1600" dirty="0"/>
              <a:t>, </a:t>
            </a:r>
            <a:r>
              <a:rPr lang="pl-PL" sz="1600" b="1" dirty="0"/>
              <a:t>byś</a:t>
            </a:r>
            <a:r>
              <a:rPr lang="pl-PL" sz="1600" dirty="0"/>
              <a:t>, </a:t>
            </a:r>
            <a:r>
              <a:rPr lang="pl-PL" sz="1600" b="1" dirty="0"/>
              <a:t>by</a:t>
            </a:r>
            <a:r>
              <a:rPr lang="pl-PL" sz="1600" dirty="0"/>
              <a:t>, </a:t>
            </a:r>
            <a:r>
              <a:rPr lang="pl-PL" sz="1600" b="1" dirty="0"/>
              <a:t>byśmy</a:t>
            </a:r>
            <a:r>
              <a:rPr lang="pl-PL" sz="1600" dirty="0"/>
              <a:t>, </a:t>
            </a:r>
            <a:r>
              <a:rPr lang="pl-PL" sz="1600" b="1" dirty="0"/>
              <a:t>byście</a:t>
            </a:r>
            <a:r>
              <a:rPr lang="pl-PL" sz="1600" dirty="0"/>
              <a:t> pisze się łącznie:</a:t>
            </a:r>
          </a:p>
          <a:p>
            <a:pPr lvl="0"/>
            <a:r>
              <a:rPr lang="pl-PL" sz="1600" dirty="0"/>
              <a:t>z osobowymi formami czasownika, np</a:t>
            </a:r>
            <a:r>
              <a:rPr lang="pl-PL" sz="1600" dirty="0" smtClean="0"/>
              <a:t>.:</a:t>
            </a:r>
            <a:endParaRPr lang="pl-PL" sz="1600" dirty="0"/>
          </a:p>
          <a:p>
            <a:pPr lvl="1"/>
            <a:r>
              <a:rPr lang="pl-PL" sz="1300" i="1" dirty="0"/>
              <a:t>życzyłbym, </a:t>
            </a:r>
            <a:endParaRPr lang="pl-PL" sz="1300" i="1" dirty="0" smtClean="0"/>
          </a:p>
          <a:p>
            <a:pPr lvl="1"/>
            <a:r>
              <a:rPr lang="pl-PL" sz="1300" i="1" dirty="0" smtClean="0"/>
              <a:t>żądałbyś,</a:t>
            </a:r>
          </a:p>
          <a:p>
            <a:pPr lvl="1"/>
            <a:r>
              <a:rPr lang="pl-PL" sz="1300" i="1" dirty="0" smtClean="0"/>
              <a:t>poszedłby,</a:t>
            </a:r>
          </a:p>
          <a:p>
            <a:pPr lvl="1"/>
            <a:r>
              <a:rPr lang="pl-PL" sz="1300" i="1" dirty="0" smtClean="0"/>
              <a:t>zapamiętałybyśmy</a:t>
            </a:r>
            <a:r>
              <a:rPr lang="pl-PL" sz="1300" i="1" dirty="0"/>
              <a:t>, </a:t>
            </a:r>
            <a:endParaRPr lang="pl-PL" sz="1300" i="1" dirty="0" smtClean="0"/>
          </a:p>
          <a:p>
            <a:pPr lvl="1"/>
            <a:r>
              <a:rPr lang="pl-PL" sz="1300" i="1" dirty="0" smtClean="0"/>
              <a:t>zakłócilibyście,</a:t>
            </a:r>
          </a:p>
          <a:p>
            <a:pPr lvl="0"/>
            <a:r>
              <a:rPr lang="pl-PL" sz="1600" dirty="0" smtClean="0"/>
              <a:t>gdy </a:t>
            </a:r>
            <a:r>
              <a:rPr lang="pl-PL" sz="1600" dirty="0"/>
              <a:t>wchodzą w skład spójników i partykuł lub się z nimi łączą, np</a:t>
            </a:r>
            <a:r>
              <a:rPr lang="pl-PL" sz="1600" dirty="0" smtClean="0"/>
              <a:t>.:</a:t>
            </a:r>
            <a:endParaRPr lang="pl-PL" sz="1600" dirty="0"/>
          </a:p>
          <a:p>
            <a:pPr lvl="1"/>
            <a:r>
              <a:rPr lang="pl-PL" sz="1300" i="1" dirty="0"/>
              <a:t>aby</a:t>
            </a:r>
            <a:r>
              <a:rPr lang="pl-PL" sz="1300" i="1" dirty="0" smtClean="0"/>
              <a:t>,</a:t>
            </a:r>
          </a:p>
          <a:p>
            <a:pPr lvl="1"/>
            <a:r>
              <a:rPr lang="pl-PL" sz="1300" i="1" dirty="0" smtClean="0"/>
              <a:t>żeby,</a:t>
            </a:r>
          </a:p>
          <a:p>
            <a:pPr lvl="1"/>
            <a:r>
              <a:rPr lang="pl-PL" sz="1300" i="1" dirty="0" smtClean="0"/>
              <a:t>niby,</a:t>
            </a:r>
          </a:p>
          <a:p>
            <a:pPr lvl="1"/>
            <a:r>
              <a:rPr lang="pl-PL" sz="1300" i="1" dirty="0" smtClean="0"/>
              <a:t>jakoby,</a:t>
            </a:r>
          </a:p>
          <a:p>
            <a:pPr lvl="1"/>
            <a:r>
              <a:rPr lang="pl-PL" sz="1300" i="1" dirty="0" smtClean="0"/>
              <a:t>gdyby,</a:t>
            </a:r>
          </a:p>
          <a:p>
            <a:pPr lvl="1"/>
            <a:r>
              <a:rPr lang="pl-PL" sz="1300" i="1" dirty="0" smtClean="0"/>
              <a:t>jeśliby,</a:t>
            </a:r>
          </a:p>
          <a:p>
            <a:pPr lvl="1"/>
            <a:r>
              <a:rPr lang="pl-PL" sz="1300" i="1" dirty="0" smtClean="0"/>
              <a:t>czyżby,</a:t>
            </a:r>
          </a:p>
          <a:p>
            <a:pPr lvl="1"/>
            <a:r>
              <a:rPr lang="pl-PL" sz="1300" i="1" dirty="0" smtClean="0"/>
              <a:t>niechby.</a:t>
            </a: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136205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/>
              <a:t>Cząstki </a:t>
            </a:r>
            <a:r>
              <a:rPr lang="pl-PL" sz="1600" b="1" dirty="0"/>
              <a:t>bym</a:t>
            </a:r>
            <a:r>
              <a:rPr lang="pl-PL" sz="1600" dirty="0"/>
              <a:t>, </a:t>
            </a:r>
            <a:r>
              <a:rPr lang="pl-PL" sz="1600" b="1" dirty="0"/>
              <a:t>byś</a:t>
            </a:r>
            <a:r>
              <a:rPr lang="pl-PL" sz="1600" dirty="0"/>
              <a:t>, </a:t>
            </a:r>
            <a:r>
              <a:rPr lang="pl-PL" sz="1600" b="1" dirty="0"/>
              <a:t>by</a:t>
            </a:r>
            <a:r>
              <a:rPr lang="pl-PL" sz="1600" dirty="0"/>
              <a:t>, </a:t>
            </a:r>
            <a:r>
              <a:rPr lang="pl-PL" sz="1600" b="1" dirty="0"/>
              <a:t>byśmy</a:t>
            </a:r>
            <a:r>
              <a:rPr lang="pl-PL" sz="1600" dirty="0"/>
              <a:t>, </a:t>
            </a:r>
            <a:r>
              <a:rPr lang="pl-PL" sz="1600" b="1" dirty="0"/>
              <a:t>byście</a:t>
            </a:r>
            <a:r>
              <a:rPr lang="pl-PL" sz="1600" dirty="0"/>
              <a:t> pisze się rozdzielnie:</a:t>
            </a:r>
          </a:p>
          <a:p>
            <a:pPr lvl="0"/>
            <a:r>
              <a:rPr lang="pl-PL" sz="1600" dirty="0"/>
              <a:t>po nieosobowych formach czasownika, tzn</a:t>
            </a:r>
            <a:r>
              <a:rPr lang="pl-PL" sz="1600" dirty="0" smtClean="0"/>
              <a:t>.:</a:t>
            </a:r>
            <a:endParaRPr lang="pl-PL" sz="1600" dirty="0"/>
          </a:p>
          <a:p>
            <a:r>
              <a:rPr lang="pl-PL" sz="1600" dirty="0" smtClean="0"/>
              <a:t>po </a:t>
            </a:r>
            <a:r>
              <a:rPr lang="pl-PL" sz="1600" dirty="0"/>
              <a:t>bezokolicznikach, np</a:t>
            </a:r>
            <a:r>
              <a:rPr lang="pl-PL" sz="1600" dirty="0" smtClean="0"/>
              <a:t>.:</a:t>
            </a:r>
          </a:p>
          <a:p>
            <a:pPr lvl="1"/>
            <a:r>
              <a:rPr lang="pl-PL" sz="1300" i="1" dirty="0" smtClean="0"/>
              <a:t>Powtórzyć byś. Wiedzieć by</a:t>
            </a:r>
            <a:r>
              <a:rPr lang="pl-PL" sz="1300" dirty="0" smtClean="0"/>
              <a:t>.</a:t>
            </a:r>
          </a:p>
          <a:p>
            <a:r>
              <a:rPr lang="pl-PL" sz="1600" dirty="0" smtClean="0"/>
              <a:t>po </a:t>
            </a:r>
            <a:r>
              <a:rPr lang="pl-PL" sz="1600" dirty="0"/>
              <a:t>wyrazach w funkcji </a:t>
            </a:r>
            <a:r>
              <a:rPr lang="pl-PL" sz="1600" dirty="0" smtClean="0"/>
              <a:t>czasownikowej, np.: </a:t>
            </a:r>
          </a:p>
          <a:p>
            <a:pPr lvl="1"/>
            <a:r>
              <a:rPr lang="pl-PL" sz="1300" i="1" dirty="0" smtClean="0"/>
              <a:t>można by, trzeba by, warto by, wolno by</a:t>
            </a:r>
          </a:p>
          <a:p>
            <a:r>
              <a:rPr lang="pl-PL" sz="1600" dirty="0" smtClean="0"/>
              <a:t>po </a:t>
            </a:r>
            <a:r>
              <a:rPr lang="pl-PL" sz="1600" dirty="0"/>
              <a:t>formach bezosobowych zakończonych na </a:t>
            </a:r>
            <a:r>
              <a:rPr lang="pl-PL" sz="1600" b="1" dirty="0"/>
              <a:t>-no</a:t>
            </a:r>
            <a:r>
              <a:rPr lang="pl-PL" sz="1600" dirty="0"/>
              <a:t>, </a:t>
            </a:r>
            <a:r>
              <a:rPr lang="pl-PL" sz="1600" b="1" dirty="0"/>
              <a:t>-to</a:t>
            </a:r>
            <a:r>
              <a:rPr lang="pl-PL" sz="1600" dirty="0"/>
              <a:t>, np</a:t>
            </a:r>
            <a:r>
              <a:rPr lang="pl-PL" sz="1600" dirty="0" smtClean="0"/>
              <a:t>.:</a:t>
            </a:r>
          </a:p>
          <a:p>
            <a:pPr lvl="1"/>
            <a:r>
              <a:rPr lang="pl-PL" sz="1300" i="1" dirty="0"/>
              <a:t>Ukończono by, otwarto by, bito by.</a:t>
            </a:r>
          </a:p>
          <a:p>
            <a:pPr lvl="0"/>
            <a:r>
              <a:rPr lang="pl-PL" sz="1600" dirty="0" smtClean="0"/>
              <a:t>gdy </a:t>
            </a:r>
            <a:r>
              <a:rPr lang="pl-PL" sz="1600" dirty="0"/>
              <a:t>są samodzielnymi spójnikami, rozpoczynającymi następne zdanie, np</a:t>
            </a:r>
            <a:r>
              <a:rPr lang="pl-PL" sz="1600" dirty="0" smtClean="0"/>
              <a:t>.:</a:t>
            </a:r>
            <a:endParaRPr lang="pl-PL" sz="1600" dirty="0"/>
          </a:p>
          <a:p>
            <a:pPr lvl="1"/>
            <a:r>
              <a:rPr lang="pl-PL" sz="1300" i="1" dirty="0"/>
              <a:t>Kolega prosił, by go </a:t>
            </a:r>
            <a:r>
              <a:rPr lang="pl-PL" sz="1300" i="1" dirty="0" smtClean="0"/>
              <a:t>odwiedzić.</a:t>
            </a:r>
          </a:p>
          <a:p>
            <a:pPr lvl="1"/>
            <a:r>
              <a:rPr lang="pl-PL" sz="1300" i="1" dirty="0" smtClean="0"/>
              <a:t>Uprzedzałem </a:t>
            </a:r>
            <a:r>
              <a:rPr lang="pl-PL" sz="1300" i="1" dirty="0"/>
              <a:t>go, by się nie </a:t>
            </a:r>
            <a:r>
              <a:rPr lang="pl-PL" sz="1300" i="1" dirty="0" smtClean="0"/>
              <a:t>spóźnił.</a:t>
            </a:r>
          </a:p>
          <a:p>
            <a:pPr lvl="1"/>
            <a:r>
              <a:rPr lang="pl-PL" sz="1300" i="1" dirty="0" smtClean="0"/>
              <a:t>Poszliśmy </a:t>
            </a:r>
            <a:r>
              <a:rPr lang="pl-PL" sz="1300" i="1" dirty="0"/>
              <a:t>do lasu, by nazbierać grzyby.</a:t>
            </a:r>
            <a:endParaRPr lang="pl-PL" sz="1300" dirty="0"/>
          </a:p>
          <a:p>
            <a:pPr lvl="0"/>
            <a:r>
              <a:rPr lang="pl-PL" sz="1600" dirty="0"/>
              <a:t>po innych częściach </a:t>
            </a:r>
            <a:r>
              <a:rPr lang="pl-PL" sz="1600" dirty="0" smtClean="0"/>
              <a:t>mowy, </a:t>
            </a:r>
            <a:r>
              <a:rPr lang="pl-PL" sz="1600" dirty="0"/>
              <a:t>tzn. </a:t>
            </a:r>
            <a:r>
              <a:rPr lang="pl-PL" sz="1600" dirty="0" smtClean="0"/>
              <a:t>po rzeczownikach</a:t>
            </a:r>
            <a:r>
              <a:rPr lang="pl-PL" sz="1600" dirty="0"/>
              <a:t>, przymiotnikach, przysłówkach, liczebnikach, zaimkach z wyjątkiem zaimków przysłownych występujących w kontekście w funkcji spójnika (</a:t>
            </a:r>
            <a:r>
              <a:rPr lang="pl-PL" sz="1600" i="1" dirty="0"/>
              <a:t>jakby</a:t>
            </a:r>
            <a:r>
              <a:rPr lang="pl-PL" sz="1600" dirty="0"/>
              <a:t> = gdyby) lub partykuły (</a:t>
            </a:r>
            <a:r>
              <a:rPr lang="pl-PL" sz="1600" i="1" dirty="0"/>
              <a:t>gdzieżby</a:t>
            </a:r>
            <a:r>
              <a:rPr lang="pl-PL" sz="1600" dirty="0"/>
              <a:t> = wcale nie, </a:t>
            </a:r>
            <a:r>
              <a:rPr lang="pl-PL" sz="1600" i="1" dirty="0"/>
              <a:t>czyżby</a:t>
            </a:r>
            <a:r>
              <a:rPr lang="pl-PL" sz="1600" dirty="0"/>
              <a:t>), np</a:t>
            </a:r>
            <a:r>
              <a:rPr lang="pl-PL" sz="1600" dirty="0" smtClean="0"/>
              <a:t>.:</a:t>
            </a:r>
            <a:endParaRPr lang="pl-PL" sz="1600" dirty="0"/>
          </a:p>
          <a:p>
            <a:pPr lvl="1"/>
            <a:r>
              <a:rPr lang="pl-PL" sz="1300" i="1" dirty="0"/>
              <a:t>Przyjaciółce byś na pewno nie odmówiła.</a:t>
            </a:r>
            <a:r>
              <a:rPr lang="pl-PL" sz="1300" dirty="0"/>
              <a:t> (nie </a:t>
            </a:r>
            <a:r>
              <a:rPr lang="pl-PL" sz="1300" dirty="0" smtClean="0"/>
              <a:t>odmówiłabyś)</a:t>
            </a:r>
          </a:p>
          <a:p>
            <a:pPr lvl="1"/>
            <a:r>
              <a:rPr lang="pl-PL" sz="1300" i="1" dirty="0" smtClean="0"/>
              <a:t>Coś </a:t>
            </a:r>
            <a:r>
              <a:rPr lang="pl-PL" sz="1300" i="1" dirty="0"/>
              <a:t>dobrego bym zjadła na obiad.</a:t>
            </a:r>
            <a:r>
              <a:rPr lang="pl-PL" sz="1300" dirty="0"/>
              <a:t> (</a:t>
            </a:r>
            <a:r>
              <a:rPr lang="pl-PL" sz="1300" dirty="0" smtClean="0"/>
              <a:t>zjadłabym)</a:t>
            </a:r>
          </a:p>
          <a:p>
            <a:pPr lvl="1"/>
            <a:r>
              <a:rPr lang="pl-PL" sz="1300" i="1" dirty="0" smtClean="0"/>
              <a:t>Daleko </a:t>
            </a:r>
            <a:r>
              <a:rPr lang="pl-PL" sz="1300" i="1" dirty="0"/>
              <a:t>byś nie dojechał.</a:t>
            </a:r>
            <a:r>
              <a:rPr lang="pl-PL" sz="1300" dirty="0"/>
              <a:t> (nie </a:t>
            </a:r>
            <a:r>
              <a:rPr lang="pl-PL" sz="1300" dirty="0" smtClean="0"/>
              <a:t>dojechałbyś)</a:t>
            </a:r>
          </a:p>
          <a:p>
            <a:pPr lvl="1"/>
            <a:r>
              <a:rPr lang="pl-PL" sz="1300" i="1" dirty="0" smtClean="0"/>
              <a:t>Kiedy </a:t>
            </a:r>
            <a:r>
              <a:rPr lang="pl-PL" sz="1300" i="1" dirty="0"/>
              <a:t>byś chciał pójść do teatru?</a:t>
            </a:r>
            <a:r>
              <a:rPr lang="pl-PL" sz="1300" dirty="0"/>
              <a:t> (chciałbyś)</a:t>
            </a: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206371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sekwencja ćwiczeniowa</a:t>
            </a:r>
            <a:endParaRPr lang="pl-PL" dirty="0"/>
          </a:p>
        </p:txBody>
      </p:sp>
      <p:sp useBgFill="1"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00004" y="3501008"/>
            <a:ext cx="8784976" cy="1512168"/>
          </a:xfrm>
        </p:spPr>
        <p:txBody>
          <a:bodyPr anchor="ctr">
            <a:normAutofit/>
          </a:bodyPr>
          <a:lstStyle/>
          <a:p>
            <a:pPr algn="l"/>
            <a:r>
              <a:rPr lang="pl-PL" dirty="0">
                <a:solidFill>
                  <a:schemeClr val="tx1"/>
                </a:solidFill>
              </a:rPr>
              <a:t>1.Wstaw </a:t>
            </a:r>
            <a:r>
              <a:rPr lang="pl-PL" dirty="0" smtClean="0">
                <a:solidFill>
                  <a:schemeClr val="tx1"/>
                </a:solidFill>
              </a:rPr>
              <a:t>brakujące w </a:t>
            </a:r>
            <a:r>
              <a:rPr lang="pl-PL" dirty="0">
                <a:solidFill>
                  <a:schemeClr val="tx1"/>
                </a:solidFill>
              </a:rPr>
              <a:t>wyrazach litery</a:t>
            </a:r>
            <a:r>
              <a:rPr lang="pl-PL" dirty="0" smtClean="0">
                <a:solidFill>
                  <a:schemeClr val="tx1"/>
                </a:solidFill>
              </a:rPr>
              <a:t>.		        </a:t>
            </a:r>
            <a:r>
              <a:rPr lang="pl-PL" b="1" dirty="0" smtClean="0">
                <a:solidFill>
                  <a:schemeClr val="tx1"/>
                </a:solidFill>
              </a:rPr>
              <a:t>Załącznik </a:t>
            </a:r>
            <a:r>
              <a:rPr lang="pl-PL" b="1" dirty="0">
                <a:solidFill>
                  <a:schemeClr val="tx1"/>
                </a:solidFill>
              </a:rPr>
              <a:t>4.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2.Połącz </a:t>
            </a:r>
            <a:r>
              <a:rPr lang="pl-PL" dirty="0">
                <a:solidFill>
                  <a:schemeClr val="tx1"/>
                </a:solidFill>
              </a:rPr>
              <a:t>zasadę ortograficzną z przykładem. </a:t>
            </a:r>
            <a:r>
              <a:rPr lang="pl-PL" dirty="0" smtClean="0">
                <a:solidFill>
                  <a:schemeClr val="tx1"/>
                </a:solidFill>
              </a:rPr>
              <a:t>	        </a:t>
            </a:r>
            <a:r>
              <a:rPr lang="pl-PL" b="1" dirty="0" smtClean="0">
                <a:solidFill>
                  <a:schemeClr val="tx1"/>
                </a:solidFill>
              </a:rPr>
              <a:t>Załącznik </a:t>
            </a:r>
            <a:r>
              <a:rPr lang="pl-PL" b="1" dirty="0">
                <a:solidFill>
                  <a:schemeClr val="tx1"/>
                </a:solidFill>
              </a:rPr>
              <a:t>5.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3.Znajdź </a:t>
            </a:r>
            <a:r>
              <a:rPr lang="pl-PL" dirty="0">
                <a:solidFill>
                  <a:schemeClr val="tx1"/>
                </a:solidFill>
              </a:rPr>
              <a:t>i popraw błędy w podanym fragmencie. </a:t>
            </a:r>
            <a:r>
              <a:rPr lang="pl-PL" dirty="0" smtClean="0">
                <a:solidFill>
                  <a:schemeClr val="tx1"/>
                </a:solidFill>
              </a:rPr>
              <a:t>	        </a:t>
            </a:r>
            <a:r>
              <a:rPr lang="pl-PL" b="1" dirty="0" smtClean="0">
                <a:solidFill>
                  <a:schemeClr val="tx1"/>
                </a:solidFill>
              </a:rPr>
              <a:t>Załącznik 6</a:t>
            </a:r>
            <a:r>
              <a:rPr lang="pl-PL" dirty="0" smtClean="0">
                <a:solidFill>
                  <a:schemeClr val="tx1"/>
                </a:solidFill>
              </a:rPr>
              <a:t>		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8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sekwencja teoretyczna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Zasady </a:t>
            </a:r>
            <a:r>
              <a:rPr lang="pl-PL" b="1" dirty="0"/>
              <a:t>interpunkcji w </a:t>
            </a:r>
            <a:r>
              <a:rPr lang="pl-PL" b="1" dirty="0" smtClean="0"/>
              <a:t>zarysie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728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/>
              <a:t>1.Zdania podrzędne zaczynające się od spójników, przed którymi musi być przecinek:</a:t>
            </a:r>
            <a:endParaRPr lang="pl-PL" sz="1600" dirty="0"/>
          </a:p>
          <a:p>
            <a:r>
              <a:rPr lang="pl-PL" sz="1600" dirty="0"/>
              <a:t>by, aby, ażeby, żeby, iżby, bowiem, albowiem, bo, gdyż, ponieważ, niech, jeśli, choć, chociaż, że, iż, odkąd, dokąd, gdy, kiedy, , skąd, dokąd, który, gdyby, aczkolwiek, gdziekolwiek, chyba że, mimo że, pomimo że.</a:t>
            </a:r>
          </a:p>
          <a:p>
            <a:pPr marL="0" indent="0">
              <a:buNone/>
            </a:pPr>
            <a:r>
              <a:rPr lang="pl-PL" sz="1600" b="1" dirty="0"/>
              <a:t>2.Zdania współrzędne połączone spójnikami, przed którymi musi być przecinek:</a:t>
            </a:r>
            <a:endParaRPr lang="pl-PL" sz="1600" dirty="0"/>
          </a:p>
          <a:p>
            <a:pPr lvl="0"/>
            <a:r>
              <a:rPr lang="pl-PL" sz="1600" dirty="0"/>
              <a:t>a, ale, lecz, jednak, zaś, natomiast, wszakże, wszelako, </a:t>
            </a:r>
          </a:p>
          <a:p>
            <a:pPr lvl="0"/>
            <a:r>
              <a:rPr lang="pl-PL" sz="1600" dirty="0"/>
              <a:t>więc, zatem, tedy, to, toteż,</a:t>
            </a:r>
          </a:p>
          <a:p>
            <a:pPr marL="0" indent="0">
              <a:buNone/>
            </a:pPr>
            <a:r>
              <a:rPr lang="pl-PL" sz="1600" b="1" dirty="0"/>
              <a:t>3. Zdania współrzędne połączone spójnikami znoszącymi przecinek:</a:t>
            </a:r>
            <a:endParaRPr lang="pl-PL" sz="1600" dirty="0"/>
          </a:p>
          <a:p>
            <a:pPr lvl="0"/>
            <a:r>
              <a:rPr lang="pl-PL" sz="1600" dirty="0"/>
              <a:t>i  oraz  tudzież</a:t>
            </a:r>
          </a:p>
          <a:p>
            <a:pPr lvl="0"/>
            <a:r>
              <a:rPr lang="pl-PL" sz="1600" dirty="0"/>
              <a:t>lub  albo  bądź  czy</a:t>
            </a:r>
            <a:r>
              <a:rPr lang="pl-PL" sz="1600" dirty="0" smtClean="0"/>
              <a:t>.</a:t>
            </a:r>
          </a:p>
          <a:p>
            <a:pPr lvl="0"/>
            <a:endParaRPr lang="pl-PL" sz="1600" dirty="0"/>
          </a:p>
          <a:p>
            <a:pPr marL="0" lv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b="1" dirty="0"/>
              <a:t>Uwaga:</a:t>
            </a:r>
            <a:r>
              <a:rPr lang="pl-PL" sz="1600" dirty="0"/>
              <a:t> 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Jeżeli  </a:t>
            </a:r>
            <a:r>
              <a:rPr lang="pl-PL" sz="1600" dirty="0"/>
              <a:t>powtarzasz  spójniki wymienione w pkt. 3 wielokrotnie, musisz przed nimi postawić przecinek.</a:t>
            </a:r>
          </a:p>
        </p:txBody>
      </p:sp>
    </p:spTree>
    <p:extLst>
      <p:ext uri="{BB962C8B-B14F-4D97-AF65-F5344CB8AC3E}">
        <p14:creationId xmlns:p14="http://schemas.microsoft.com/office/powerpoint/2010/main" val="207848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0072" y="980728"/>
            <a:ext cx="3573016" cy="2057400"/>
          </a:xfrm>
        </p:spPr>
        <p:txBody>
          <a:bodyPr/>
          <a:lstStyle/>
          <a:p>
            <a:r>
              <a:rPr lang="pl-PL" dirty="0" smtClean="0"/>
              <a:t>Wczuj się w rolę egzaminatora!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Odczytaj fragment maturalnego wypracowania.</a:t>
            </a:r>
            <a:endParaRPr lang="pl-PL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4" r="2974"/>
          <a:stretch/>
        </p:blipFill>
        <p:spPr bwMode="auto">
          <a:xfrm>
            <a:off x="755576" y="1351057"/>
            <a:ext cx="3845453" cy="366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83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Odsłona 1 - zapis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9416"/>
            <a:ext cx="7848872" cy="4846320"/>
          </a:xfrm>
        </p:spPr>
        <p:txBody>
          <a:bodyPr/>
          <a:lstStyle/>
          <a:p>
            <a:pPr lvl="0"/>
            <a:r>
              <a:rPr lang="pl-PL" dirty="0"/>
              <a:t>Bezbłędna ortografia, poprawna </a:t>
            </a:r>
            <a:r>
              <a:rPr lang="pl-PL" dirty="0" smtClean="0"/>
              <a:t>interpunkcja      ( </a:t>
            </a:r>
            <a:r>
              <a:rPr lang="pl-PL" dirty="0"/>
              <a:t>nieliczne błędy</a:t>
            </a:r>
            <a:r>
              <a:rPr lang="pl-PL" dirty="0" smtClean="0"/>
              <a:t>)        				   </a:t>
            </a:r>
            <a:r>
              <a:rPr lang="pl-PL" b="1" dirty="0" smtClean="0"/>
              <a:t>3 pkt</a:t>
            </a:r>
            <a:r>
              <a:rPr lang="pl-PL" b="1" dirty="0"/>
              <a:t>.</a:t>
            </a:r>
            <a:endParaRPr lang="pl-PL" dirty="0"/>
          </a:p>
          <a:p>
            <a:pPr lvl="0"/>
            <a:r>
              <a:rPr lang="pl-PL" dirty="0"/>
              <a:t>Poprawna ortografia( nieliczne błędy II stopnia), na ogół poprawna interpunkcja </a:t>
            </a:r>
            <a:r>
              <a:rPr lang="pl-PL" dirty="0" smtClean="0"/>
              <a:t>		   </a:t>
            </a:r>
            <a:r>
              <a:rPr lang="pl-PL" b="1" dirty="0" smtClean="0"/>
              <a:t>2 </a:t>
            </a:r>
            <a:r>
              <a:rPr lang="pl-PL" b="1" dirty="0"/>
              <a:t>pkt.</a:t>
            </a:r>
            <a:endParaRPr lang="pl-PL" dirty="0"/>
          </a:p>
          <a:p>
            <a:pPr lvl="0"/>
            <a:r>
              <a:rPr lang="pl-PL" dirty="0"/>
              <a:t>Poprawna ortografia( nieliczne błędy różnego stopnia), interpunkcja niezakłócająca komunikacji mimo licznych błędów </a:t>
            </a:r>
            <a:r>
              <a:rPr lang="pl-PL" dirty="0" smtClean="0"/>
              <a:t>	   </a:t>
            </a:r>
            <a:r>
              <a:rPr lang="pl-PL" b="1" dirty="0" smtClean="0"/>
              <a:t>1 </a:t>
            </a:r>
            <a:r>
              <a:rPr lang="pl-PL" b="1" dirty="0"/>
              <a:t>pkt.</a:t>
            </a:r>
            <a:endParaRPr lang="pl-PL" dirty="0"/>
          </a:p>
          <a:p>
            <a:pPr lvl="0"/>
            <a:r>
              <a:rPr lang="pl-PL" b="1" dirty="0"/>
              <a:t>Uwaga: </a:t>
            </a:r>
            <a:r>
              <a:rPr lang="pl-PL" i="1" dirty="0"/>
              <a:t>Jeżeli powyższe kryteria nie zostały spełnione, nie przyznaje się punktów</a:t>
            </a:r>
            <a:r>
              <a:rPr lang="pl-PL" i="1" dirty="0" smtClean="0"/>
              <a:t>.</a:t>
            </a:r>
            <a:r>
              <a:rPr lang="pl-PL" b="1" dirty="0"/>
              <a:t> </a:t>
            </a:r>
            <a:r>
              <a:rPr lang="pl-PL" b="1" dirty="0" smtClean="0"/>
              <a:t>	   0 </a:t>
            </a:r>
            <a:r>
              <a:rPr lang="pl-PL" b="1" dirty="0"/>
              <a:t>pkt.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688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0" y="1628800"/>
            <a:ext cx="7956376" cy="2938981"/>
            <a:chOff x="0" y="1628800"/>
            <a:chExt cx="7956376" cy="2938981"/>
          </a:xfrm>
        </p:grpSpPr>
        <p:pic>
          <p:nvPicPr>
            <p:cNvPr id="2050" name="Picture 2" descr="F:\CANON_SC\IMAGE\0001\SCN_0001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1628800"/>
              <a:ext cx="7956376" cy="2938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Prostokąt 6"/>
            <p:cNvSpPr/>
            <p:nvPr/>
          </p:nvSpPr>
          <p:spPr>
            <a:xfrm>
              <a:off x="107504" y="1628800"/>
              <a:ext cx="1296144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297123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sekwencja teoretyczna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Zasady pisowni w skrócie</a:t>
            </a:r>
            <a:r>
              <a:rPr lang="pl-PL" dirty="0"/>
              <a:t> </a:t>
            </a:r>
            <a:r>
              <a:rPr lang="pl-PL" b="1" dirty="0"/>
              <a:t>( odejście od tych zasad to błędy I stopnia)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76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dirty="0"/>
              <a:t>U</a:t>
            </a:r>
            <a:r>
              <a:rPr lang="pl-PL" sz="1600" dirty="0"/>
              <a:t> piszemy w zakończeniach rzeczowników: </a:t>
            </a:r>
          </a:p>
          <a:p>
            <a:pPr lvl="0"/>
            <a:r>
              <a:rPr lang="pl-PL" sz="1600" dirty="0" err="1"/>
              <a:t>un</a:t>
            </a:r>
            <a:r>
              <a:rPr lang="pl-PL" sz="1600" dirty="0"/>
              <a:t> </a:t>
            </a:r>
          </a:p>
          <a:p>
            <a:pPr lvl="0"/>
            <a:r>
              <a:rPr lang="pl-PL" sz="1600" dirty="0" err="1"/>
              <a:t>unek</a:t>
            </a:r>
            <a:r>
              <a:rPr lang="pl-PL" sz="1600" dirty="0"/>
              <a:t> </a:t>
            </a:r>
          </a:p>
          <a:p>
            <a:pPr lvl="0"/>
            <a:r>
              <a:rPr lang="pl-PL" sz="1600" dirty="0" err="1"/>
              <a:t>uchna</a:t>
            </a:r>
            <a:r>
              <a:rPr lang="pl-PL" sz="1600" dirty="0"/>
              <a:t> </a:t>
            </a:r>
          </a:p>
          <a:p>
            <a:pPr lvl="0"/>
            <a:r>
              <a:rPr lang="pl-PL" sz="1600" dirty="0"/>
              <a:t>uszka </a:t>
            </a:r>
          </a:p>
          <a:p>
            <a:pPr lvl="0"/>
            <a:r>
              <a:rPr lang="pl-PL" sz="1600" dirty="0"/>
              <a:t>uszek </a:t>
            </a:r>
          </a:p>
          <a:p>
            <a:pPr lvl="0"/>
            <a:r>
              <a:rPr lang="pl-PL" sz="1600" dirty="0"/>
              <a:t>uch </a:t>
            </a:r>
          </a:p>
          <a:p>
            <a:pPr lvl="0"/>
            <a:r>
              <a:rPr lang="pl-PL" sz="1600" dirty="0" err="1"/>
              <a:t>us</a:t>
            </a:r>
            <a:r>
              <a:rPr lang="pl-PL" sz="1600" dirty="0"/>
              <a:t> </a:t>
            </a:r>
          </a:p>
          <a:p>
            <a:pPr lvl="0"/>
            <a:r>
              <a:rPr lang="pl-PL" sz="1600" dirty="0" err="1"/>
              <a:t>usia</a:t>
            </a:r>
            <a:r>
              <a:rPr lang="pl-PL" sz="1600" dirty="0"/>
              <a:t> </a:t>
            </a:r>
          </a:p>
          <a:p>
            <a:r>
              <a:rPr lang="pl-PL" sz="1600" dirty="0"/>
              <a:t>zwiastun, </a:t>
            </a:r>
            <a:r>
              <a:rPr lang="pl-PL" sz="1600" dirty="0" smtClean="0"/>
              <a:t>podarunek</a:t>
            </a:r>
            <a:r>
              <a:rPr lang="pl-PL" sz="1600" dirty="0"/>
              <a:t>, córuchna, staruszka, łańcuszek, maluch, raptus, mamusia. </a:t>
            </a:r>
          </a:p>
          <a:p>
            <a:pPr marL="0" indent="0">
              <a:buNone/>
            </a:pPr>
            <a:r>
              <a:rPr lang="pl-PL" sz="1600" b="1" dirty="0"/>
              <a:t>U</a:t>
            </a:r>
            <a:r>
              <a:rPr lang="pl-PL" sz="1600" dirty="0"/>
              <a:t> piszemy w czasownikach zakończonych na: </a:t>
            </a:r>
          </a:p>
          <a:p>
            <a:pPr lvl="0"/>
            <a:r>
              <a:rPr lang="pl-PL" sz="1600" dirty="0" err="1"/>
              <a:t>uj</a:t>
            </a:r>
            <a:r>
              <a:rPr lang="pl-PL" sz="1600" dirty="0"/>
              <a:t> </a:t>
            </a:r>
          </a:p>
          <a:p>
            <a:pPr lvl="0"/>
            <a:r>
              <a:rPr lang="pl-PL" sz="1600" dirty="0"/>
              <a:t>ujesz </a:t>
            </a:r>
          </a:p>
          <a:p>
            <a:pPr lvl="0"/>
            <a:r>
              <a:rPr lang="pl-PL" sz="1600" dirty="0"/>
              <a:t>uje </a:t>
            </a:r>
          </a:p>
          <a:p>
            <a:r>
              <a:rPr lang="pl-PL" sz="1600" dirty="0"/>
              <a:t>np.: maluję, malujesz, maluje, wędruję, wędrujesz, wędruje. </a:t>
            </a:r>
          </a:p>
          <a:p>
            <a:pPr marL="0" indent="0">
              <a:buNone/>
            </a:pPr>
            <a:r>
              <a:rPr lang="pl-PL" sz="1600" b="1" dirty="0"/>
              <a:t>U</a:t>
            </a:r>
            <a:r>
              <a:rPr lang="pl-PL" sz="1600" dirty="0"/>
              <a:t> piszemy w czasownikach typu: czuć, kuć, kłuć, pruć, snuć, np.: czuje, kuję, kłuję pruję, snuję.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362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Ó</a:t>
            </a:r>
            <a:r>
              <a:rPr lang="pl-PL" dirty="0"/>
              <a:t> piszemy, gdy wymienia się w innych formach tego samego wyrazu lub w innych wyrazach na: </a:t>
            </a:r>
            <a:r>
              <a:rPr lang="pl-PL" b="1" dirty="0"/>
              <a:t>o, e, a</a:t>
            </a:r>
            <a:r>
              <a:rPr lang="pl-PL" dirty="0"/>
              <a:t> </a:t>
            </a:r>
          </a:p>
          <a:p>
            <a:r>
              <a:rPr lang="pl-PL" dirty="0"/>
              <a:t>np.:  </a:t>
            </a:r>
            <a:br>
              <a:rPr lang="pl-PL" dirty="0"/>
            </a:br>
            <a:r>
              <a:rPr lang="pl-PL" dirty="0"/>
              <a:t>stół - stoły</a:t>
            </a:r>
            <a:br>
              <a:rPr lang="pl-PL" dirty="0"/>
            </a:br>
            <a:r>
              <a:rPr lang="pl-PL" dirty="0"/>
              <a:t>wiózł - wiozę</a:t>
            </a:r>
            <a:br>
              <a:rPr lang="pl-PL" dirty="0"/>
            </a:br>
            <a:r>
              <a:rPr lang="pl-PL" dirty="0"/>
              <a:t>trójka - troje </a:t>
            </a:r>
            <a:br>
              <a:rPr lang="pl-PL" dirty="0"/>
            </a:br>
            <a:r>
              <a:rPr lang="pl-PL" dirty="0"/>
              <a:t>przyjaciółka - przyjaciel</a:t>
            </a:r>
            <a:br>
              <a:rPr lang="pl-PL" dirty="0"/>
            </a:br>
            <a:r>
              <a:rPr lang="pl-PL" dirty="0"/>
              <a:t>niósł - niesie</a:t>
            </a:r>
            <a:br>
              <a:rPr lang="pl-PL" dirty="0"/>
            </a:br>
            <a:r>
              <a:rPr lang="pl-PL" dirty="0"/>
              <a:t>siódmy - siedem </a:t>
            </a:r>
            <a:br>
              <a:rPr lang="pl-PL" dirty="0"/>
            </a:br>
            <a:r>
              <a:rPr lang="pl-PL" dirty="0"/>
              <a:t>skrót - skracać</a:t>
            </a:r>
            <a:br>
              <a:rPr lang="pl-PL" dirty="0"/>
            </a:br>
            <a:r>
              <a:rPr lang="pl-PL" dirty="0"/>
              <a:t>mówić - mawiać</a:t>
            </a:r>
            <a:br>
              <a:rPr lang="pl-PL" dirty="0"/>
            </a:br>
            <a:r>
              <a:rPr lang="pl-PL" dirty="0"/>
              <a:t>powtórzyć - powtarzać</a:t>
            </a:r>
          </a:p>
          <a:p>
            <a:pPr marL="0" indent="0">
              <a:buNone/>
            </a:pPr>
            <a:r>
              <a:rPr lang="pl-PL" b="1" dirty="0"/>
              <a:t>Ó</a:t>
            </a:r>
            <a:r>
              <a:rPr lang="pl-PL" dirty="0"/>
              <a:t> piszemy w wyrazach zakończonych na: - </a:t>
            </a:r>
            <a:r>
              <a:rPr lang="pl-PL" b="1" dirty="0"/>
              <a:t>ów</a:t>
            </a:r>
            <a:r>
              <a:rPr lang="pl-PL" dirty="0"/>
              <a:t>, np</a:t>
            </a:r>
            <a:r>
              <a:rPr lang="pl-PL" dirty="0" smtClean="0"/>
              <a:t>.:</a:t>
            </a:r>
          </a:p>
          <a:p>
            <a:r>
              <a:rPr lang="pl-PL" dirty="0" smtClean="0"/>
              <a:t>Julianów</a:t>
            </a:r>
          </a:p>
          <a:p>
            <a:r>
              <a:rPr lang="pl-PL" dirty="0" smtClean="0"/>
              <a:t>Tarłów</a:t>
            </a:r>
          </a:p>
          <a:p>
            <a:r>
              <a:rPr lang="pl-PL" dirty="0" smtClean="0"/>
              <a:t>Opatów</a:t>
            </a:r>
          </a:p>
          <a:p>
            <a:r>
              <a:rPr lang="pl-PL" dirty="0" smtClean="0"/>
              <a:t>z lasów</a:t>
            </a:r>
          </a:p>
          <a:p>
            <a:r>
              <a:rPr lang="pl-PL" dirty="0" smtClean="0"/>
              <a:t>chłopców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Ó</a:t>
            </a:r>
            <a:r>
              <a:rPr lang="pl-PL" dirty="0"/>
              <a:t> piszemy w wyrazach zakończonych na: - </a:t>
            </a:r>
            <a:r>
              <a:rPr lang="pl-PL" b="1" dirty="0" err="1"/>
              <a:t>ówka</a:t>
            </a:r>
            <a:r>
              <a:rPr lang="pl-PL" dirty="0"/>
              <a:t>, np.: </a:t>
            </a:r>
            <a:endParaRPr lang="pl-PL" dirty="0" smtClean="0"/>
          </a:p>
          <a:p>
            <a:r>
              <a:rPr lang="pl-PL" dirty="0" smtClean="0"/>
              <a:t>łamigłówka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pocztówka</a:t>
            </a:r>
            <a:br>
              <a:rPr lang="pl-PL" dirty="0"/>
            </a:br>
            <a:r>
              <a:rPr lang="pl-PL" dirty="0"/>
              <a:t>złotówka </a:t>
            </a: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Wyjątki</a:t>
            </a:r>
            <a:r>
              <a:rPr lang="pl-PL" dirty="0"/>
              <a:t>: skuwka, wsuwka, zasuwka. </a:t>
            </a:r>
          </a:p>
          <a:p>
            <a:pPr marL="0" indent="0">
              <a:buNone/>
            </a:pPr>
            <a:r>
              <a:rPr lang="pl-PL" b="1" dirty="0"/>
              <a:t>Ó</a:t>
            </a:r>
            <a:r>
              <a:rPr lang="pl-PL" dirty="0"/>
              <a:t> piszemy w wyrazach zakończonych na: - </a:t>
            </a:r>
            <a:r>
              <a:rPr lang="pl-PL" b="1" dirty="0" err="1"/>
              <a:t>ówna</a:t>
            </a:r>
            <a:r>
              <a:rPr lang="pl-PL" dirty="0"/>
              <a:t>, np.: </a:t>
            </a:r>
            <a:endParaRPr lang="pl-PL" dirty="0" smtClean="0"/>
          </a:p>
          <a:p>
            <a:r>
              <a:rPr lang="pl-PL" dirty="0" smtClean="0"/>
              <a:t>Nowakówna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Kucówna </a:t>
            </a:r>
          </a:p>
          <a:p>
            <a:pPr marL="0" indent="0">
              <a:buNone/>
            </a:pPr>
            <a:r>
              <a:rPr lang="pl-PL" b="1" dirty="0"/>
              <a:t>Ó</a:t>
            </a:r>
            <a:r>
              <a:rPr lang="pl-PL" dirty="0"/>
              <a:t> piszemy na początku wyrazów: ósemka, ósmy, ów, ówczesny, ówcześnie</a:t>
            </a:r>
            <a:r>
              <a:rPr lang="pl-PL" dirty="0" smtClean="0"/>
              <a:t>, ówdzie</a:t>
            </a:r>
            <a:r>
              <a:rPr lang="pl-PL" dirty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897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 err="1"/>
              <a:t>Rz</a:t>
            </a:r>
            <a:r>
              <a:rPr lang="pl-PL" sz="1600" dirty="0"/>
              <a:t> piszemy, gdy w wyrazach wymienia się na </a:t>
            </a:r>
            <a:r>
              <a:rPr lang="pl-PL" sz="1600" b="1" dirty="0"/>
              <a:t>r</a:t>
            </a:r>
            <a:r>
              <a:rPr lang="pl-PL" sz="1600" dirty="0"/>
              <a:t>, np.: </a:t>
            </a:r>
            <a:endParaRPr lang="pl-PL" sz="1600" dirty="0" smtClean="0"/>
          </a:p>
          <a:p>
            <a:r>
              <a:rPr lang="pl-PL" sz="1600" dirty="0" smtClean="0"/>
              <a:t>rowerzysta </a:t>
            </a:r>
            <a:r>
              <a:rPr lang="pl-PL" sz="1600" dirty="0"/>
              <a:t>- </a:t>
            </a:r>
            <a:r>
              <a:rPr lang="pl-PL" sz="1600" dirty="0" smtClean="0"/>
              <a:t>rower,</a:t>
            </a:r>
          </a:p>
          <a:p>
            <a:r>
              <a:rPr lang="pl-PL" sz="1600" dirty="0" smtClean="0"/>
              <a:t>na </a:t>
            </a:r>
            <a:r>
              <a:rPr lang="pl-PL" sz="1600" dirty="0"/>
              <a:t>komputerze - </a:t>
            </a:r>
            <a:r>
              <a:rPr lang="pl-PL" sz="1600" dirty="0" smtClean="0"/>
              <a:t>komputer,</a:t>
            </a:r>
          </a:p>
          <a:p>
            <a:r>
              <a:rPr lang="pl-PL" sz="1600" dirty="0" smtClean="0"/>
              <a:t>dworzec </a:t>
            </a:r>
            <a:r>
              <a:rPr lang="pl-PL" sz="1600" dirty="0"/>
              <a:t>- </a:t>
            </a:r>
            <a:r>
              <a:rPr lang="pl-PL" sz="1600" dirty="0" smtClean="0"/>
              <a:t>dworca.</a:t>
            </a:r>
          </a:p>
          <a:p>
            <a:pPr marL="0" indent="0">
              <a:buNone/>
            </a:pPr>
            <a:r>
              <a:rPr lang="pl-PL" sz="1600" b="1" dirty="0" err="1" smtClean="0"/>
              <a:t>Rz</a:t>
            </a:r>
            <a:r>
              <a:rPr lang="pl-PL" sz="1600" dirty="0" smtClean="0"/>
              <a:t> </a:t>
            </a:r>
            <a:r>
              <a:rPr lang="pl-PL" sz="1600" dirty="0"/>
              <a:t>piszemy w zakończeniach wyrazów: </a:t>
            </a:r>
          </a:p>
          <a:p>
            <a:pPr lvl="0"/>
            <a:r>
              <a:rPr lang="pl-PL" sz="1600" dirty="0" err="1"/>
              <a:t>arz</a:t>
            </a:r>
            <a:r>
              <a:rPr lang="pl-PL" sz="1600" dirty="0"/>
              <a:t> </a:t>
            </a:r>
          </a:p>
          <a:p>
            <a:pPr lvl="0"/>
            <a:r>
              <a:rPr lang="pl-PL" sz="1600" dirty="0" err="1"/>
              <a:t>erz</a:t>
            </a:r>
            <a:r>
              <a:rPr lang="pl-PL" sz="1600" dirty="0"/>
              <a:t> </a:t>
            </a:r>
          </a:p>
          <a:p>
            <a:pPr lvl="0"/>
            <a:r>
              <a:rPr lang="pl-PL" sz="1600" dirty="0"/>
              <a:t>mierz </a:t>
            </a:r>
          </a:p>
          <a:p>
            <a:pPr lvl="0"/>
            <a:r>
              <a:rPr lang="pl-PL" sz="1600" dirty="0"/>
              <a:t>mistrz </a:t>
            </a:r>
          </a:p>
          <a:p>
            <a:r>
              <a:rPr lang="pl-PL" sz="1600" dirty="0"/>
              <a:t>np.:  </a:t>
            </a:r>
            <a:r>
              <a:rPr lang="pl-PL" sz="1600" dirty="0" smtClean="0"/>
              <a:t>bramkarz</a:t>
            </a:r>
            <a:r>
              <a:rPr lang="pl-PL" sz="1600" dirty="0"/>
              <a:t>, </a:t>
            </a:r>
            <a:r>
              <a:rPr lang="pl-PL" sz="1600" dirty="0" smtClean="0"/>
              <a:t>pisarz, harcerz</a:t>
            </a:r>
            <a:r>
              <a:rPr lang="pl-PL" sz="1600" dirty="0"/>
              <a:t>, </a:t>
            </a:r>
            <a:r>
              <a:rPr lang="pl-PL" sz="1600" dirty="0" smtClean="0"/>
              <a:t>rycerz, ciśnieniomierz</a:t>
            </a:r>
            <a:r>
              <a:rPr lang="pl-PL" sz="1600" dirty="0"/>
              <a:t>, </a:t>
            </a:r>
            <a:r>
              <a:rPr lang="pl-PL" sz="1600" dirty="0" smtClean="0"/>
              <a:t>Sandomierz, burmistrz.</a:t>
            </a:r>
          </a:p>
          <a:p>
            <a:pPr marL="0" indent="0">
              <a:buNone/>
            </a:pPr>
            <a:r>
              <a:rPr lang="pl-PL" sz="1600" b="1" dirty="0" err="1" smtClean="0"/>
              <a:t>Rz</a:t>
            </a:r>
            <a:r>
              <a:rPr lang="pl-PL" sz="1600" dirty="0" smtClean="0"/>
              <a:t> </a:t>
            </a:r>
            <a:r>
              <a:rPr lang="pl-PL" sz="1600" dirty="0"/>
              <a:t>piszemy po spółgłoskach: </a:t>
            </a:r>
            <a:r>
              <a:rPr lang="pl-PL" sz="1600" b="1" dirty="0"/>
              <a:t>b, p, d, t, g, k, </a:t>
            </a:r>
            <a:r>
              <a:rPr lang="pl-PL" sz="1600" b="1" dirty="0" err="1"/>
              <a:t>ch</a:t>
            </a:r>
            <a:r>
              <a:rPr lang="pl-PL" sz="1600" b="1" dirty="0"/>
              <a:t>, j, w</a:t>
            </a:r>
            <a:r>
              <a:rPr lang="pl-PL" sz="1600" dirty="0"/>
              <a:t>, np</a:t>
            </a:r>
            <a:r>
              <a:rPr lang="pl-PL" sz="1600" dirty="0" smtClean="0"/>
              <a:t>.:</a:t>
            </a:r>
          </a:p>
          <a:p>
            <a:r>
              <a:rPr lang="pl-PL" sz="1600" dirty="0" smtClean="0"/>
              <a:t>brzeg, przebój</a:t>
            </a:r>
            <a:r>
              <a:rPr lang="pl-PL" sz="1600" dirty="0"/>
              <a:t>, </a:t>
            </a:r>
            <a:endParaRPr lang="pl-PL" sz="1600" dirty="0" smtClean="0"/>
          </a:p>
          <a:p>
            <a:r>
              <a:rPr lang="pl-PL" sz="1600" dirty="0" smtClean="0"/>
              <a:t>drzewo</a:t>
            </a:r>
            <a:r>
              <a:rPr lang="pl-PL" sz="1600" dirty="0"/>
              <a:t>, </a:t>
            </a:r>
            <a:r>
              <a:rPr lang="pl-PL" sz="1600" dirty="0" smtClean="0"/>
              <a:t>trzeba</a:t>
            </a:r>
            <a:r>
              <a:rPr lang="pl-PL" sz="1600" dirty="0"/>
              <a:t>, </a:t>
            </a:r>
            <a:endParaRPr lang="pl-PL" sz="1600" dirty="0" smtClean="0"/>
          </a:p>
          <a:p>
            <a:r>
              <a:rPr lang="pl-PL" sz="1600" dirty="0" smtClean="0"/>
              <a:t>pielgrzym, krzew,</a:t>
            </a:r>
          </a:p>
          <a:p>
            <a:r>
              <a:rPr lang="pl-PL" sz="1600" dirty="0" smtClean="0"/>
              <a:t>chrzan</a:t>
            </a:r>
            <a:r>
              <a:rPr lang="pl-PL" sz="1600" dirty="0"/>
              <a:t>, </a:t>
            </a:r>
            <a:r>
              <a:rPr lang="pl-PL" sz="1600" dirty="0" smtClean="0"/>
              <a:t>spojrzeć</a:t>
            </a:r>
            <a:r>
              <a:rPr lang="pl-PL" sz="1600" dirty="0"/>
              <a:t>, </a:t>
            </a:r>
            <a:endParaRPr lang="pl-PL" sz="1600" dirty="0" smtClean="0"/>
          </a:p>
          <a:p>
            <a:r>
              <a:rPr lang="pl-PL" sz="1600" dirty="0" smtClean="0"/>
              <a:t>wrzeciono</a:t>
            </a:r>
            <a:r>
              <a:rPr lang="pl-PL" sz="1600" dirty="0"/>
              <a:t>. </a:t>
            </a:r>
          </a:p>
          <a:p>
            <a:pPr marL="0" indent="0">
              <a:buNone/>
            </a:pPr>
            <a:r>
              <a:rPr lang="pl-PL" sz="1600" b="1" dirty="0"/>
              <a:t>Wyjątki:</a:t>
            </a:r>
            <a:r>
              <a:rPr lang="pl-PL" sz="1600" dirty="0"/>
              <a:t> </a:t>
            </a:r>
          </a:p>
          <a:p>
            <a:pPr lvl="0"/>
            <a:r>
              <a:rPr lang="pl-PL" sz="1600" dirty="0"/>
              <a:t>wyrazy: bukszpan, gżegżółka, kształt, kszyk (nazwa ptaka), piegża (nazwa ptaka), pszczoła, Pszczyna, pszenica, pszenżyto, </a:t>
            </a:r>
          </a:p>
          <a:p>
            <a:pPr lvl="0"/>
            <a:r>
              <a:rPr lang="pl-PL" sz="1600" dirty="0"/>
              <a:t>w przymiotnikach zakończonych na: - </a:t>
            </a:r>
            <a:r>
              <a:rPr lang="pl-PL" sz="1600" b="1" dirty="0" err="1"/>
              <a:t>szy</a:t>
            </a:r>
            <a:r>
              <a:rPr lang="pl-PL" sz="1600" dirty="0"/>
              <a:t>, - </a:t>
            </a:r>
            <a:r>
              <a:rPr lang="pl-PL" sz="1600" b="1" dirty="0" err="1"/>
              <a:t>ejszy</a:t>
            </a:r>
            <a:r>
              <a:rPr lang="pl-PL" sz="1600" dirty="0"/>
              <a:t>, np.: lepszy, nowszy, najlepszy, najnowszy, ładniejszy, mocniejszy, najładniejszy, najmocniejszy. </a:t>
            </a:r>
          </a:p>
        </p:txBody>
      </p:sp>
    </p:spTree>
    <p:extLst>
      <p:ext uri="{BB962C8B-B14F-4D97-AF65-F5344CB8AC3E}">
        <p14:creationId xmlns:p14="http://schemas.microsoft.com/office/powerpoint/2010/main" val="2236954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/>
              <a:t>Ż</a:t>
            </a:r>
            <a:r>
              <a:rPr lang="pl-PL" sz="1600" dirty="0"/>
              <a:t> piszemy, gdy wymienia się w innych formach tego samego wyrazu lub w innych wyrazach na: </a:t>
            </a:r>
            <a:r>
              <a:rPr lang="pl-PL" sz="1600" b="1" dirty="0"/>
              <a:t>g, </a:t>
            </a:r>
            <a:r>
              <a:rPr lang="pl-PL" sz="1600" b="1" dirty="0" err="1"/>
              <a:t>dz</a:t>
            </a:r>
            <a:r>
              <a:rPr lang="pl-PL" sz="1600" b="1" dirty="0"/>
              <a:t>, h, z, ź, s</a:t>
            </a:r>
            <a:r>
              <a:rPr lang="pl-PL" sz="1600" dirty="0"/>
              <a:t> </a:t>
            </a:r>
            <a:r>
              <a:rPr lang="pl-PL" sz="1600" dirty="0" smtClean="0"/>
              <a:t>np.:</a:t>
            </a:r>
          </a:p>
          <a:p>
            <a:r>
              <a:rPr lang="pl-PL" sz="1600" dirty="0" smtClean="0"/>
              <a:t>książka </a:t>
            </a:r>
            <a:r>
              <a:rPr lang="pl-PL" sz="1600" dirty="0"/>
              <a:t>- </a:t>
            </a:r>
            <a:r>
              <a:rPr lang="pl-PL" sz="1600" dirty="0" smtClean="0"/>
              <a:t>księga,</a:t>
            </a:r>
          </a:p>
          <a:p>
            <a:r>
              <a:rPr lang="pl-PL" sz="1600" dirty="0" smtClean="0"/>
              <a:t>wstążka </a:t>
            </a:r>
            <a:r>
              <a:rPr lang="pl-PL" sz="1600" dirty="0"/>
              <a:t>- </a:t>
            </a:r>
            <a:r>
              <a:rPr lang="pl-PL" sz="1600" dirty="0" smtClean="0"/>
              <a:t>wstęga,</a:t>
            </a:r>
          </a:p>
          <a:p>
            <a:r>
              <a:rPr lang="pl-PL" sz="1600" dirty="0" smtClean="0"/>
              <a:t>mosiężny </a:t>
            </a:r>
            <a:r>
              <a:rPr lang="pl-PL" sz="1600" dirty="0"/>
              <a:t>- </a:t>
            </a:r>
            <a:r>
              <a:rPr lang="pl-PL" sz="1600" dirty="0" smtClean="0"/>
              <a:t>mosiądz,</a:t>
            </a:r>
          </a:p>
          <a:p>
            <a:r>
              <a:rPr lang="pl-PL" sz="1600" dirty="0" smtClean="0"/>
              <a:t>drużyna </a:t>
            </a:r>
            <a:r>
              <a:rPr lang="pl-PL" sz="1600" dirty="0"/>
              <a:t>- </a:t>
            </a:r>
            <a:r>
              <a:rPr lang="pl-PL" sz="1600" dirty="0" smtClean="0"/>
              <a:t>druh,</a:t>
            </a:r>
          </a:p>
          <a:p>
            <a:r>
              <a:rPr lang="pl-PL" sz="1600" dirty="0" smtClean="0"/>
              <a:t>każę </a:t>
            </a:r>
            <a:r>
              <a:rPr lang="pl-PL" sz="1600" dirty="0"/>
              <a:t>(coś zrobić) - </a:t>
            </a:r>
            <a:r>
              <a:rPr lang="pl-PL" sz="1600" dirty="0" smtClean="0"/>
              <a:t>kazać,</a:t>
            </a:r>
          </a:p>
          <a:p>
            <a:r>
              <a:rPr lang="pl-PL" sz="1600" dirty="0" smtClean="0"/>
              <a:t>przerażenie </a:t>
            </a:r>
            <a:r>
              <a:rPr lang="pl-PL" sz="1600" dirty="0"/>
              <a:t>- </a:t>
            </a:r>
            <a:r>
              <a:rPr lang="pl-PL" sz="1600" dirty="0" smtClean="0"/>
              <a:t>przerazić,</a:t>
            </a:r>
          </a:p>
          <a:p>
            <a:r>
              <a:rPr lang="pl-PL" sz="1600" dirty="0" smtClean="0"/>
              <a:t>bliżej – blisko.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 </a:t>
            </a:r>
          </a:p>
          <a:p>
            <a:pPr marL="0" indent="0">
              <a:buNone/>
            </a:pPr>
            <a:r>
              <a:rPr lang="pl-PL" sz="1600" b="1" dirty="0"/>
              <a:t>Ż</a:t>
            </a:r>
            <a:r>
              <a:rPr lang="pl-PL" sz="1600" dirty="0"/>
              <a:t> piszemy w wyrazach zakończonych na: - </a:t>
            </a:r>
            <a:r>
              <a:rPr lang="pl-PL" sz="1600" b="1" dirty="0"/>
              <a:t>aż</a:t>
            </a:r>
            <a:r>
              <a:rPr lang="pl-PL" sz="1600" dirty="0"/>
              <a:t>, - </a:t>
            </a:r>
            <a:r>
              <a:rPr lang="pl-PL" sz="1600" b="1" dirty="0" err="1"/>
              <a:t>eż</a:t>
            </a:r>
            <a:r>
              <a:rPr lang="pl-PL" sz="1600" dirty="0"/>
              <a:t> </a:t>
            </a:r>
            <a:r>
              <a:rPr lang="pl-PL" sz="1600" dirty="0" smtClean="0"/>
              <a:t>np</a:t>
            </a:r>
            <a:r>
              <a:rPr lang="pl-PL" sz="1600" dirty="0"/>
              <a:t>.:  </a:t>
            </a:r>
            <a:endParaRPr lang="pl-PL" sz="1600" dirty="0" smtClean="0"/>
          </a:p>
          <a:p>
            <a:r>
              <a:rPr lang="pl-PL" sz="1600" dirty="0" smtClean="0"/>
              <a:t>pejzaż</a:t>
            </a:r>
            <a:r>
              <a:rPr lang="pl-PL" sz="1600" dirty="0"/>
              <a:t>, witraż, młodzież, odzież. 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b="1" dirty="0" smtClean="0"/>
              <a:t>Ż</a:t>
            </a:r>
            <a:r>
              <a:rPr lang="pl-PL" sz="1600" dirty="0" smtClean="0"/>
              <a:t> </a:t>
            </a:r>
            <a:r>
              <a:rPr lang="pl-PL" sz="1600" dirty="0"/>
              <a:t>piszemy po literach: </a:t>
            </a:r>
            <a:r>
              <a:rPr lang="pl-PL" sz="1600" b="1" dirty="0"/>
              <a:t>l, ł, r, n,</a:t>
            </a:r>
            <a:r>
              <a:rPr lang="pl-PL" sz="1600" dirty="0"/>
              <a:t> </a:t>
            </a:r>
            <a:r>
              <a:rPr lang="pl-PL" sz="1600" dirty="0" smtClean="0"/>
              <a:t>np</a:t>
            </a:r>
            <a:r>
              <a:rPr lang="pl-PL" sz="1600" dirty="0"/>
              <a:t>.: </a:t>
            </a:r>
            <a:endParaRPr lang="pl-PL" sz="1600" dirty="0" smtClean="0"/>
          </a:p>
          <a:p>
            <a:r>
              <a:rPr lang="pl-PL" sz="1600" dirty="0" smtClean="0"/>
              <a:t>lżej</a:t>
            </a:r>
            <a:r>
              <a:rPr lang="pl-PL" sz="1600" dirty="0"/>
              <a:t>, </a:t>
            </a:r>
            <a:r>
              <a:rPr lang="pl-PL" sz="1600" dirty="0" smtClean="0"/>
              <a:t>ulżyć,</a:t>
            </a:r>
          </a:p>
          <a:p>
            <a:r>
              <a:rPr lang="pl-PL" sz="1600" dirty="0" smtClean="0"/>
              <a:t>małże</a:t>
            </a:r>
            <a:r>
              <a:rPr lang="pl-PL" sz="1600" dirty="0"/>
              <a:t>, </a:t>
            </a:r>
            <a:r>
              <a:rPr lang="pl-PL" sz="1600" dirty="0" smtClean="0"/>
              <a:t>małżeństwo,</a:t>
            </a:r>
          </a:p>
          <a:p>
            <a:r>
              <a:rPr lang="pl-PL" sz="1600" dirty="0" smtClean="0"/>
              <a:t>rżysko</a:t>
            </a:r>
            <a:r>
              <a:rPr lang="pl-PL" sz="1600" dirty="0"/>
              <a:t>, </a:t>
            </a:r>
            <a:r>
              <a:rPr lang="pl-PL" sz="1600" dirty="0" smtClean="0"/>
              <a:t>rżenie,</a:t>
            </a:r>
          </a:p>
          <a:p>
            <a:r>
              <a:rPr lang="pl-PL" sz="1600" dirty="0" smtClean="0"/>
              <a:t>rewanż</a:t>
            </a:r>
            <a:r>
              <a:rPr lang="pl-PL" sz="1600" dirty="0"/>
              <a:t>, oranżada. </a:t>
            </a:r>
          </a:p>
        </p:txBody>
      </p:sp>
    </p:spTree>
    <p:extLst>
      <p:ext uri="{BB962C8B-B14F-4D97-AF65-F5344CB8AC3E}">
        <p14:creationId xmlns:p14="http://schemas.microsoft.com/office/powerpoint/2010/main" val="141225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 err="1"/>
              <a:t>Ch</a:t>
            </a:r>
            <a:r>
              <a:rPr lang="pl-PL" sz="1600" dirty="0"/>
              <a:t> piszemy, gdy wymienia się w innych formach tego samego wyrazu lub w innych wyrazach na: </a:t>
            </a:r>
            <a:r>
              <a:rPr lang="pl-PL" sz="1600" b="1" dirty="0" err="1"/>
              <a:t>sz</a:t>
            </a:r>
            <a:r>
              <a:rPr lang="pl-PL" sz="1600" dirty="0"/>
              <a:t> </a:t>
            </a:r>
            <a:r>
              <a:rPr lang="pl-PL" sz="1600" dirty="0" smtClean="0"/>
              <a:t>np.:</a:t>
            </a:r>
          </a:p>
          <a:p>
            <a:r>
              <a:rPr lang="pl-PL" sz="1600" dirty="0" smtClean="0"/>
              <a:t>mucha </a:t>
            </a:r>
            <a:r>
              <a:rPr lang="pl-PL" sz="1600" dirty="0"/>
              <a:t>- </a:t>
            </a:r>
            <a:r>
              <a:rPr lang="pl-PL" sz="1600" dirty="0" smtClean="0"/>
              <a:t>muszka,</a:t>
            </a:r>
          </a:p>
          <a:p>
            <a:r>
              <a:rPr lang="pl-PL" sz="1600" dirty="0" smtClean="0"/>
              <a:t>wydmuchać </a:t>
            </a:r>
            <a:r>
              <a:rPr lang="pl-PL" sz="1600" dirty="0"/>
              <a:t>- </a:t>
            </a:r>
            <a:r>
              <a:rPr lang="pl-PL" sz="1600" dirty="0" smtClean="0"/>
              <a:t>wydmuszka,</a:t>
            </a:r>
          </a:p>
          <a:p>
            <a:r>
              <a:rPr lang="pl-PL" sz="1600" dirty="0" smtClean="0"/>
              <a:t>trochę </a:t>
            </a:r>
            <a:r>
              <a:rPr lang="pl-PL" sz="1600" dirty="0"/>
              <a:t>- troszkę, </a:t>
            </a:r>
          </a:p>
          <a:p>
            <a:pPr marL="0" indent="0">
              <a:buNone/>
            </a:pPr>
            <a:r>
              <a:rPr lang="pl-PL" sz="1600" b="1" dirty="0" err="1"/>
              <a:t>Ch</a:t>
            </a:r>
            <a:r>
              <a:rPr lang="pl-PL" sz="1600" dirty="0"/>
              <a:t> piszemy po literze </a:t>
            </a:r>
            <a:r>
              <a:rPr lang="pl-PL" sz="1600" b="1" dirty="0"/>
              <a:t>s</a:t>
            </a:r>
            <a:r>
              <a:rPr lang="pl-PL" sz="1600" dirty="0"/>
              <a:t> np.: </a:t>
            </a:r>
            <a:endParaRPr lang="pl-PL" sz="1600" dirty="0" smtClean="0"/>
          </a:p>
          <a:p>
            <a:r>
              <a:rPr lang="pl-PL" sz="1600" dirty="0" smtClean="0"/>
              <a:t>schab</a:t>
            </a:r>
            <a:r>
              <a:rPr lang="pl-PL" sz="1600" dirty="0"/>
              <a:t>, </a:t>
            </a:r>
            <a:endParaRPr lang="pl-PL" sz="1600" dirty="0" smtClean="0"/>
          </a:p>
          <a:p>
            <a:r>
              <a:rPr lang="pl-PL" sz="1600" dirty="0" smtClean="0"/>
              <a:t>wschód</a:t>
            </a:r>
            <a:r>
              <a:rPr lang="pl-PL" sz="1600" dirty="0"/>
              <a:t>. </a:t>
            </a:r>
          </a:p>
          <a:p>
            <a:pPr marL="0" indent="0">
              <a:buNone/>
            </a:pPr>
            <a:r>
              <a:rPr lang="pl-PL" sz="1600" b="1" dirty="0" err="1"/>
              <a:t>Ch</a:t>
            </a:r>
            <a:r>
              <a:rPr lang="pl-PL" sz="1600" dirty="0"/>
              <a:t> piszemy </a:t>
            </a:r>
            <a:r>
              <a:rPr lang="pl-PL" sz="1600" b="1" dirty="0"/>
              <a:t>na końcu</a:t>
            </a:r>
            <a:r>
              <a:rPr lang="pl-PL" sz="1600" dirty="0"/>
              <a:t> wyrazów, np.: </a:t>
            </a:r>
            <a:endParaRPr lang="pl-PL" sz="1600" dirty="0" smtClean="0"/>
          </a:p>
          <a:p>
            <a:r>
              <a:rPr lang="pl-PL" sz="1600" dirty="0" smtClean="0"/>
              <a:t>na </a:t>
            </a:r>
            <a:r>
              <a:rPr lang="pl-PL" sz="1600" dirty="0"/>
              <a:t>drogach, </a:t>
            </a:r>
            <a:endParaRPr lang="pl-PL" sz="1600" dirty="0" smtClean="0"/>
          </a:p>
          <a:p>
            <a:r>
              <a:rPr lang="pl-PL" sz="1600" dirty="0" smtClean="0"/>
              <a:t>orzech. </a:t>
            </a:r>
            <a:endParaRPr lang="pl-PL" sz="1600" dirty="0"/>
          </a:p>
          <a:p>
            <a:pPr marL="0" indent="0">
              <a:buNone/>
            </a:pPr>
            <a:r>
              <a:rPr lang="pl-PL" sz="1600" b="1" dirty="0"/>
              <a:t>Wyjątki</a:t>
            </a:r>
            <a:r>
              <a:rPr lang="pl-PL" sz="1600" dirty="0"/>
              <a:t>: druh, Boh (nazwa rzeki). </a:t>
            </a: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  <a:p>
            <a:r>
              <a:rPr lang="pl-PL" sz="1600" b="1" dirty="0"/>
              <a:t>H</a:t>
            </a:r>
            <a:r>
              <a:rPr lang="pl-PL" sz="1600" dirty="0"/>
              <a:t> piszemy, gdy wymienia się w innych formach tego samego wyrazu lub w innych wyrazach na: </a:t>
            </a:r>
            <a:r>
              <a:rPr lang="pl-PL" sz="1600" b="1" dirty="0"/>
              <a:t>g, ż, z, </a:t>
            </a:r>
            <a:r>
              <a:rPr lang="pl-PL" sz="1600" b="1" dirty="0" err="1"/>
              <a:t>dz</a:t>
            </a:r>
            <a:r>
              <a:rPr lang="pl-PL" sz="1600" b="1" dirty="0"/>
              <a:t>,</a:t>
            </a:r>
            <a:r>
              <a:rPr lang="pl-PL" sz="1600" dirty="0"/>
              <a:t> </a:t>
            </a:r>
            <a:r>
              <a:rPr lang="pl-PL" sz="1600" dirty="0" smtClean="0"/>
              <a:t>np</a:t>
            </a:r>
            <a:r>
              <a:rPr lang="pl-PL" sz="1600" dirty="0"/>
              <a:t>.:  </a:t>
            </a:r>
            <a:endParaRPr lang="pl-PL" sz="1600" dirty="0" smtClean="0"/>
          </a:p>
          <a:p>
            <a:r>
              <a:rPr lang="pl-PL" sz="1600" dirty="0" smtClean="0"/>
              <a:t>wahać </a:t>
            </a:r>
            <a:r>
              <a:rPr lang="pl-PL" sz="1600" dirty="0"/>
              <a:t>się - </a:t>
            </a:r>
            <a:r>
              <a:rPr lang="pl-PL" sz="1600" dirty="0" smtClean="0"/>
              <a:t>waga,</a:t>
            </a:r>
          </a:p>
          <a:p>
            <a:r>
              <a:rPr lang="pl-PL" sz="1600" dirty="0" smtClean="0"/>
              <a:t>druh </a:t>
            </a:r>
            <a:r>
              <a:rPr lang="pl-PL" sz="1600" dirty="0"/>
              <a:t>- </a:t>
            </a:r>
            <a:r>
              <a:rPr lang="pl-PL" sz="1600" dirty="0" smtClean="0"/>
              <a:t>drużyna,</a:t>
            </a:r>
          </a:p>
          <a:p>
            <a:r>
              <a:rPr lang="pl-PL" sz="1600" dirty="0" smtClean="0"/>
              <a:t>błahy – błazen.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96382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sekwencja ćwiczeniowa</a:t>
            </a:r>
            <a:endParaRPr lang="pl-PL" dirty="0"/>
          </a:p>
        </p:txBody>
      </p:sp>
      <p:sp useBgFill="1"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00004" y="3501008"/>
            <a:ext cx="8784976" cy="2376264"/>
          </a:xfrm>
        </p:spPr>
        <p:txBody>
          <a:bodyPr anchor="ctr">
            <a:normAutofit/>
          </a:bodyPr>
          <a:lstStyle/>
          <a:p>
            <a:pPr algn="l"/>
            <a:r>
              <a:rPr lang="pl-PL" dirty="0">
                <a:solidFill>
                  <a:schemeClr val="tx1"/>
                </a:solidFill>
              </a:rPr>
              <a:t>1.Wstaw brakujące litery w wyrazach ( przykłady zaczerpnięte </a:t>
            </a:r>
            <a:r>
              <a:rPr lang="pl-PL" dirty="0" smtClean="0">
                <a:solidFill>
                  <a:schemeClr val="tx1"/>
                </a:solidFill>
              </a:rPr>
              <a:t>        z </a:t>
            </a:r>
            <a:r>
              <a:rPr lang="pl-PL" dirty="0">
                <a:solidFill>
                  <a:schemeClr val="tx1"/>
                </a:solidFill>
              </a:rPr>
              <a:t>tegorocznych zestawów maturalnych</a:t>
            </a:r>
            <a:r>
              <a:rPr lang="pl-PL" dirty="0" smtClean="0">
                <a:solidFill>
                  <a:schemeClr val="tx1"/>
                </a:solidFill>
              </a:rPr>
              <a:t>).		        </a:t>
            </a:r>
            <a:r>
              <a:rPr lang="pl-PL" b="1" dirty="0" smtClean="0">
                <a:solidFill>
                  <a:schemeClr val="tx1"/>
                </a:solidFill>
              </a:rPr>
              <a:t>Załącznik </a:t>
            </a:r>
            <a:r>
              <a:rPr lang="pl-PL" b="1" dirty="0">
                <a:solidFill>
                  <a:schemeClr val="tx1"/>
                </a:solidFill>
              </a:rPr>
              <a:t>1.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2.Potwierdź </a:t>
            </a:r>
            <a:r>
              <a:rPr lang="pl-PL" dirty="0">
                <a:solidFill>
                  <a:schemeClr val="tx1"/>
                </a:solidFill>
              </a:rPr>
              <a:t>pisownię podanych przykładów odpowiednią zasadą. </a:t>
            </a:r>
            <a:r>
              <a:rPr lang="pl-PL" dirty="0" smtClean="0">
                <a:solidFill>
                  <a:schemeClr val="tx1"/>
                </a:solidFill>
              </a:rPr>
              <a:t>							                   </a:t>
            </a:r>
            <a:r>
              <a:rPr lang="pl-PL" b="1" dirty="0" smtClean="0">
                <a:solidFill>
                  <a:schemeClr val="tx1"/>
                </a:solidFill>
              </a:rPr>
              <a:t>Załącznik </a:t>
            </a:r>
            <a:r>
              <a:rPr lang="pl-PL" b="1" dirty="0">
                <a:solidFill>
                  <a:schemeClr val="tx1"/>
                </a:solidFill>
              </a:rPr>
              <a:t>2.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 smtClean="0">
                <a:solidFill>
                  <a:schemeClr val="tx1"/>
                </a:solidFill>
              </a:rPr>
              <a:t>3.Wyszukaj w „</a:t>
            </a:r>
            <a:r>
              <a:rPr lang="pl-PL" dirty="0">
                <a:solidFill>
                  <a:schemeClr val="tx1"/>
                </a:solidFill>
              </a:rPr>
              <a:t>Słowniku ortograficznym” dyktowane przez nauczyciela wyrazy</a:t>
            </a:r>
            <a:r>
              <a:rPr lang="pl-PL" dirty="0" smtClean="0">
                <a:solidFill>
                  <a:schemeClr val="tx1"/>
                </a:solidFill>
              </a:rPr>
              <a:t>. 					        </a:t>
            </a:r>
            <a:r>
              <a:rPr lang="pl-PL" b="1" dirty="0" smtClean="0">
                <a:solidFill>
                  <a:schemeClr val="tx1"/>
                </a:solidFill>
              </a:rPr>
              <a:t>Załącznik </a:t>
            </a:r>
            <a:r>
              <a:rPr lang="pl-PL" b="1" dirty="0">
                <a:solidFill>
                  <a:schemeClr val="tx1"/>
                </a:solidFill>
              </a:rPr>
              <a:t>3.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4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1119</Words>
  <Application>Microsoft Office PowerPoint</Application>
  <PresentationFormat>Pokaz na ekranie (4:3)</PresentationFormat>
  <Paragraphs>198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Bogaty</vt:lpstr>
      <vt:lpstr>Warsztaty językowe dla maturzystów</vt:lpstr>
      <vt:lpstr>Odsłona 1 - zapis</vt:lpstr>
      <vt:lpstr>sekwencja teoretyczna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sekwencja ćwiczeniowa</vt:lpstr>
      <vt:lpstr>sekwencja teoretyczna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sekwencja ćwiczeniowa</vt:lpstr>
      <vt:lpstr>sekwencja teoretyczna</vt:lpstr>
      <vt:lpstr>Prezentacja programu PowerPoint</vt:lpstr>
      <vt:lpstr>Wczuj się w rolę egzaminatora!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językowe dla maturzystów</dc:title>
  <dc:creator>Użytkownik</dc:creator>
  <cp:lastModifiedBy>Użytkownik</cp:lastModifiedBy>
  <cp:revision>14</cp:revision>
  <dcterms:created xsi:type="dcterms:W3CDTF">2012-12-03T17:36:06Z</dcterms:created>
  <dcterms:modified xsi:type="dcterms:W3CDTF">2012-12-03T18:53:22Z</dcterms:modified>
</cp:coreProperties>
</file>